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35" r:id="rId2"/>
    <p:sldId id="373" r:id="rId3"/>
    <p:sldId id="433" r:id="rId4"/>
    <p:sldId id="377" r:id="rId5"/>
    <p:sldId id="437" r:id="rId6"/>
    <p:sldId id="434" r:id="rId7"/>
    <p:sldId id="382" r:id="rId8"/>
    <p:sldId id="384" r:id="rId9"/>
    <p:sldId id="383" r:id="rId10"/>
    <p:sldId id="385" r:id="rId11"/>
    <p:sldId id="360" r:id="rId12"/>
    <p:sldId id="374" r:id="rId13"/>
    <p:sldId id="278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NACOM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06"/>
    <a:srgbClr val="268BBF"/>
    <a:srgbClr val="427C9E"/>
    <a:srgbClr val="E7E5E6"/>
    <a:srgbClr val="717276"/>
    <a:srgbClr val="8C8C8F"/>
    <a:srgbClr val="F9CC19"/>
    <a:srgbClr val="205E89"/>
    <a:srgbClr val="55595C"/>
    <a:srgbClr val="F9C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5244" autoAdjust="0"/>
  </p:normalViewPr>
  <p:slideViewPr>
    <p:cSldViewPr snapToGrid="0" snapToObjects="1">
      <p:cViewPr varScale="1">
        <p:scale>
          <a:sx n="114" d="100"/>
          <a:sy n="114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2c\rgkkw4dj7850lff5xdclrms40000gn\T\com.microsoft.Outlook\Outlook%20Temp\AGEXPORT_PROD_FARMACEUT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ocuments\Copia%20de%20Exportacione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2c\rgkkw4dj7850lff5xdclrms40000gn\T\com.microsoft.Outlook\Outlook%20Temp\AGEXPORT_PROD_FARMACEUT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Hoja1!$B$5:$E$5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Hoja1!$B$6:$E$6</c:f>
              <c:numCache>
                <c:formatCode>#,##0.0_ ;\-#,##0.0\ </c:formatCode>
                <c:ptCount val="4"/>
                <c:pt idx="0">
                  <c:v>231.9</c:v>
                </c:pt>
                <c:pt idx="1">
                  <c:v>224.9</c:v>
                </c:pt>
                <c:pt idx="2">
                  <c:v>244.9</c:v>
                </c:pt>
                <c:pt idx="3">
                  <c:v>274.89999999999998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1-CC47-A86E-60F0D5F28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0735744"/>
        <c:axId val="216668352"/>
      </c:barChart>
      <c:catAx>
        <c:axId val="1607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6668352"/>
        <c:crosses val="autoZero"/>
        <c:auto val="1"/>
        <c:lblAlgn val="ctr"/>
        <c:lblOffset val="100"/>
        <c:noMultiLvlLbl val="0"/>
      </c:catAx>
      <c:valAx>
        <c:axId val="216668352"/>
        <c:scaling>
          <c:orientation val="minMax"/>
        </c:scaling>
        <c:delete val="0"/>
        <c:axPos val="l"/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7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Hoja6!$B$1</c:f>
              <c:strCache>
                <c:ptCount val="1"/>
                <c:pt idx="0">
                  <c:v>Suma de Valor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2-254C-A379-DC3DA49C71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2-254C-A379-DC3DA49C71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2-254C-A379-DC3DA49C71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2-254C-A379-DC3DA49C71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A2-254C-A379-DC3DA49C71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A2-254C-A379-DC3DA49C71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A2-254C-A379-DC3DA49C71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A2-254C-A379-DC3DA49C71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5A2-254C-A379-DC3DA49C71B8}"/>
              </c:ext>
            </c:extLst>
          </c:dPt>
          <c:dLbls>
            <c:dLbl>
              <c:idx val="0"/>
              <c:layout>
                <c:manualLayout>
                  <c:x val="0.20277777777777789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宏都拉斯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191704AD-BADD-4AEE-BA3A-46EBF649EA3D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A2-254C-A379-DC3DA49C71B8}"/>
                </c:ext>
              </c:extLst>
            </c:dLbl>
            <c:dLbl>
              <c:idx val="1"/>
              <c:layout>
                <c:manualLayout>
                  <c:x val="0.1388888888888889"/>
                  <c:y val="6.944444444444453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薩爾瓦多</a:t>
                    </a:r>
                  </a:p>
                  <a:p>
                    <a:fld id="{BBC3A367-4F45-4D1B-8904-1694BF9C3D22}" type="PERCENTAGE">
                      <a:rPr lang="en-US" altLang="zh-TW" baseline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A2-254C-A379-DC3DA49C71B8}"/>
                </c:ext>
              </c:extLst>
            </c:dLbl>
            <c:dLbl>
              <c:idx val="2"/>
              <c:layout>
                <c:manualLayout>
                  <c:x val="0.11388888888888889"/>
                  <c:y val="0.1481481481481481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尼加拉瓜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E9E8B6B9-E811-4141-B3EF-FCA65DCCC65E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A2-254C-A379-DC3DA49C71B8}"/>
                </c:ext>
              </c:extLst>
            </c:dLbl>
            <c:dLbl>
              <c:idx val="3"/>
              <c:layout>
                <c:manualLayout>
                  <c:x val="-0.11944444444444445"/>
                  <c:y val="7.8703703703703623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巴拿馬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81AB1CB0-FAFE-46E0-945F-EA011D1F75F5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A2-254C-A379-DC3DA49C71B8}"/>
                </c:ext>
              </c:extLst>
            </c:dLbl>
            <c:dLbl>
              <c:idx val="4"/>
              <c:layout>
                <c:manualLayout>
                  <c:x val="-0.17222222222222222"/>
                  <c:y val="4.1666666666666706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哥斯大黎加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A28864C3-F7EB-4230-8C83-3A6D4422B811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A2-254C-A379-DC3DA49C71B8}"/>
                </c:ext>
              </c:extLst>
            </c:dLbl>
            <c:dLbl>
              <c:idx val="5"/>
              <c:layout>
                <c:manualLayout>
                  <c:x val="-0.20277777777777781"/>
                  <c:y val="-2.777777777777780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多明尼加共和國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445F5B5C-C1D8-4A25-A3C2-599E1346BFAC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5A2-254C-A379-DC3DA49C71B8}"/>
                </c:ext>
              </c:extLst>
            </c:dLbl>
            <c:dLbl>
              <c:idx val="6"/>
              <c:layout>
                <c:manualLayout>
                  <c:x val="-0.18333333333333332"/>
                  <c:y val="-0.1435185185185185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南美洲
</a:t>
                    </a:r>
                    <a:fld id="{B1334B09-2499-4637-8E4E-D716D4F37AD4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8622047244095"/>
                      <c:h val="0.166388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5A2-254C-A379-DC3DA49C71B8}"/>
                </c:ext>
              </c:extLst>
            </c:dLbl>
            <c:dLbl>
              <c:idx val="7"/>
              <c:layout>
                <c:manualLayout>
                  <c:x val="5.5555383964955305E-3"/>
                  <c:y val="-0.1335687013879474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北美洲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49F1BB63-8856-4528-A851-EC7907A2CCE3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5A2-254C-A379-DC3DA49C71B8}"/>
                </c:ext>
              </c:extLst>
            </c:dLbl>
            <c:dLbl>
              <c:idx val="8"/>
              <c:layout>
                <c:manualLayout>
                  <c:x val="0.18611111111111112"/>
                  <c:y val="-0.1203703703703703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其他國際市場</a:t>
                    </a:r>
                    <a:r>
                      <a:rPr lang="zh-TW" altLang="en-US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
</a:t>
                    </a:r>
                    <a:fld id="{29ECB593-0FFD-49B1-99C4-42D234A4FD22}" type="PERCENTAGE">
                      <a:rPr lang="en-US" altLang="zh-TW" baseline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[百分比]</a:t>
                    </a:fld>
                    <a:endParaRPr lang="zh-TW" altLang="en-US" baseline="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5A2-254C-A379-DC3DA49C71B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Hoja6!$A$2:$A$10</c:f>
              <c:strCache>
                <c:ptCount val="9"/>
                <c:pt idx="0">
                  <c:v>HONDURAS</c:v>
                </c:pt>
                <c:pt idx="1">
                  <c:v>EL SALVADOR</c:v>
                </c:pt>
                <c:pt idx="2">
                  <c:v>NICARAGUA</c:v>
                </c:pt>
                <c:pt idx="3">
                  <c:v>PANAMA</c:v>
                </c:pt>
                <c:pt idx="4">
                  <c:v>COSTA RICA</c:v>
                </c:pt>
                <c:pt idx="5">
                  <c:v>REPUBLICA DOMINICANA</c:v>
                </c:pt>
                <c:pt idx="6">
                  <c:v>AMÉRICA DEL SUR</c:v>
                </c:pt>
                <c:pt idx="7">
                  <c:v>NORTE AMÉRICA </c:v>
                </c:pt>
                <c:pt idx="8">
                  <c:v>RESTO DEL MUNDO</c:v>
                </c:pt>
              </c:strCache>
            </c:strRef>
          </c:cat>
          <c:val>
            <c:numRef>
              <c:f>Hoja6!$B$2:$B$10</c:f>
              <c:numCache>
                <c:formatCode>0.0%</c:formatCode>
                <c:ptCount val="9"/>
                <c:pt idx="0">
                  <c:v>0.20838688995267959</c:v>
                </c:pt>
                <c:pt idx="1">
                  <c:v>0.19546823172390013</c:v>
                </c:pt>
                <c:pt idx="2">
                  <c:v>0.19247760534790104</c:v>
                </c:pt>
                <c:pt idx="3">
                  <c:v>0.15862862433619448</c:v>
                </c:pt>
                <c:pt idx="4">
                  <c:v>0.10904696369891308</c:v>
                </c:pt>
                <c:pt idx="5">
                  <c:v>5.6855468671945429E-2</c:v>
                </c:pt>
                <c:pt idx="6">
                  <c:v>3.9284622342346608E-2</c:v>
                </c:pt>
                <c:pt idx="7">
                  <c:v>1.780433537769191E-2</c:v>
                </c:pt>
                <c:pt idx="8">
                  <c:v>2.2024523830106651E-2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A2-254C-A379-DC3DA49C71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Hoja1!$B$11:$E$11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Hoja1!$B$12:$E$12</c:f>
              <c:numCache>
                <c:formatCode>_ * #,##0.0_ ;_ * \-#,##0.0_ ;_ * "-"??_ ;_ @_ </c:formatCode>
                <c:ptCount val="4"/>
                <c:pt idx="0">
                  <c:v>675.40679799999998</c:v>
                </c:pt>
                <c:pt idx="1">
                  <c:v>723.56151799999998</c:v>
                </c:pt>
                <c:pt idx="2">
                  <c:v>724.65733899999998</c:v>
                </c:pt>
                <c:pt idx="3">
                  <c:v>754.69536400000004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B-6641-B5E0-8018AFE128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1332224"/>
        <c:axId val="220298560"/>
      </c:barChart>
      <c:catAx>
        <c:axId val="2013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0298560"/>
        <c:crosses val="autoZero"/>
        <c:auto val="1"/>
        <c:lblAlgn val="ctr"/>
        <c:lblOffset val="100"/>
        <c:noMultiLvlLbl val="0"/>
      </c:catAx>
      <c:valAx>
        <c:axId val="220298560"/>
        <c:scaling>
          <c:orientation val="minMax"/>
          <c:min val="0"/>
        </c:scaling>
        <c:delete val="0"/>
        <c:axPos val="l"/>
        <c:numFmt formatCode="_ * #,##0.0_ ;_ * \-#,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13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Hoja3!$B$4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7-4743-9E64-DE8AC624DC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7-4743-9E64-DE8AC624DC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7-4743-9E64-DE8AC624DC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7-4743-9E64-DE8AC624DC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57-4743-9E64-DE8AC624DC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57-4743-9E64-DE8AC624DC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57-4743-9E64-DE8AC624DC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A57-4743-9E64-DE8AC624DC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A57-4743-9E64-DE8AC624DCA0}"/>
              </c:ext>
            </c:extLst>
          </c:dPt>
          <c:dLbls>
            <c:dLbl>
              <c:idx val="0"/>
              <c:layout>
                <c:manualLayout>
                  <c:x val="0.10576015108593012"/>
                  <c:y val="-0.10648148148148148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/>
                      <a:t>墨西哥
</a:t>
                    </a:r>
                    <a:fld id="{78449C59-00A7-4B07-99EC-E527A668E49A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57-4743-9E64-DE8AC624DCA0}"/>
                </c:ext>
              </c:extLst>
            </c:dLbl>
            <c:dLbl>
              <c:idx val="1"/>
              <c:layout>
                <c:manualLayout>
                  <c:x val="7.1765816808309721E-2"/>
                  <c:y val="-7.870370370370374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/>
                      <a:t>印度
</a:t>
                    </a:r>
                    <a:fld id="{8B875C42-F8B0-4F3C-A85B-78D16FD50D47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57-4743-9E64-DE8AC624DCA0}"/>
                </c:ext>
              </c:extLst>
            </c:dLbl>
            <c:dLbl>
              <c:idx val="2"/>
              <c:layout>
                <c:manualLayout>
                  <c:x val="0.13220018885741266"/>
                  <c:y val="1.388888888888888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美國</a:t>
                    </a:r>
                    <a:r>
                      <a:rPr lang="zh-TW" altLang="en-US" baseline="0" dirty="0"/>
                      <a:t>
</a:t>
                    </a:r>
                    <a:fld id="{8235A024-EE8F-4091-837B-EA8F535470DC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A57-4743-9E64-DE8AC624DCA0}"/>
                </c:ext>
              </c:extLst>
            </c:dLbl>
            <c:dLbl>
              <c:idx val="3"/>
              <c:layout>
                <c:manualLayout>
                  <c:x val="0.11520309607191445"/>
                  <c:y val="5.09259259259259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baseline="0" dirty="0"/>
                      <a:t>歐洲</a:t>
                    </a:r>
                    <a:fld id="{5D9BDEF4-CE83-49AB-8869-C345F33E0CD6}" type="PERCENTAGE">
                      <a:rPr lang="en-US" altLang="zh-TW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[百分比]</a:t>
                    </a:fld>
                    <a:endParaRPr lang="zh-TW" alt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41245269270513E-2"/>
                      <c:h val="0.12481481481481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A57-4743-9E64-DE8AC624DCA0}"/>
                </c:ext>
              </c:extLst>
            </c:dLbl>
            <c:dLbl>
              <c:idx val="4"/>
              <c:layout>
                <c:manualLayout>
                  <c:x val="-0.12653446647780928"/>
                  <c:y val="6.481481481481481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南美洲</a:t>
                    </a:r>
                    <a:r>
                      <a:rPr lang="zh-TW" altLang="en-US" baseline="0" dirty="0"/>
                      <a:t>
</a:t>
                    </a:r>
                    <a:fld id="{0C1B749C-B17C-43AE-BE6B-9F1DFACC86F1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A57-4743-9E64-DE8AC624DCA0}"/>
                </c:ext>
              </c:extLst>
            </c:dLbl>
            <c:dLbl>
              <c:idx val="5"/>
              <c:layout>
                <c:manualLayout>
                  <c:x val="-0.10576015108593012"/>
                  <c:y val="-2.314814814814819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中國大陸</a:t>
                    </a:r>
                    <a:r>
                      <a:rPr lang="zh-TW" altLang="en-US" baseline="0" dirty="0"/>
                      <a:t>
</a:t>
                    </a:r>
                    <a:fld id="{6D56DE8B-C6B4-47BF-857F-9285A951450E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A57-4743-9E64-DE8AC624DCA0}"/>
                </c:ext>
              </c:extLst>
            </c:dLbl>
            <c:dLbl>
              <c:idx val="6"/>
              <c:layout>
                <c:manualLayout>
                  <c:x val="-0.19263456090651562"/>
                  <c:y val="-9.259259259259261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中美洲</a:t>
                    </a:r>
                    <a:r>
                      <a:rPr lang="zh-TW" altLang="en-US" baseline="0" dirty="0"/>
                      <a:t>
</a:t>
                    </a:r>
                    <a:fld id="{116C9DB2-EA62-4091-BF74-97F4DBD2355A}" type="PERCENTAGE">
                      <a:rPr lang="en-US" altLang="zh-TW" baseline="0" dirty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A57-4743-9E64-DE8AC624DCA0}"/>
                </c:ext>
              </c:extLst>
            </c:dLbl>
            <c:dLbl>
              <c:idx val="7"/>
              <c:layout>
                <c:manualLayout>
                  <c:x val="-0.11331444759206802"/>
                  <c:y val="-0.1388888888888889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/>
                      <a:t>其他國家
</a:t>
                    </a:r>
                    <a:fld id="{E5E666BD-E8C4-4428-AB14-84DFB6FED8BD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A57-4743-9E64-DE8AC624DCA0}"/>
                </c:ext>
              </c:extLst>
            </c:dLbl>
            <c:dLbl>
              <c:idx val="8"/>
              <c:layout>
                <c:manualLayout>
                  <c:x val="2.6440037771482461E-2"/>
                  <c:y val="-0.1481481481481481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加勒比海</a:t>
                    </a:r>
                    <a:r>
                      <a:rPr lang="zh-TW" altLang="en-US" baseline="0" dirty="0"/>
                      <a:t>
</a:t>
                    </a:r>
                    <a:fld id="{CE47C40C-8D71-4F57-9DB7-2FC1185BB1A5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A57-4743-9E64-DE8AC624DC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Hoja3!$A$5:$A$13</c:f>
              <c:strCache>
                <c:ptCount val="9"/>
                <c:pt idx="0">
                  <c:v>MEXICO</c:v>
                </c:pt>
                <c:pt idx="1">
                  <c:v>INDIA</c:v>
                </c:pt>
                <c:pt idx="2">
                  <c:v>ESTADOS UNIDOS DE AMERICA</c:v>
                </c:pt>
                <c:pt idx="3">
                  <c:v>EUROPA</c:v>
                </c:pt>
                <c:pt idx="4">
                  <c:v>AMÉRICA DEL SUR</c:v>
                </c:pt>
                <c:pt idx="5">
                  <c:v>CHINA</c:v>
                </c:pt>
                <c:pt idx="6">
                  <c:v>CENTROAMÉRICA </c:v>
                </c:pt>
                <c:pt idx="7">
                  <c:v>RESTO DEL MUNDO </c:v>
                </c:pt>
                <c:pt idx="8">
                  <c:v>El CARIBE</c:v>
                </c:pt>
              </c:strCache>
            </c:strRef>
          </c:cat>
          <c:val>
            <c:numRef>
              <c:f>Hoja3!$B$5:$B$13</c:f>
              <c:numCache>
                <c:formatCode>0.0%</c:formatCode>
                <c:ptCount val="9"/>
                <c:pt idx="0">
                  <c:v>0.11097466208895382</c:v>
                </c:pt>
                <c:pt idx="1">
                  <c:v>8.8873631930777297E-2</c:v>
                </c:pt>
                <c:pt idx="2">
                  <c:v>8.4132923069075591E-2</c:v>
                </c:pt>
                <c:pt idx="3">
                  <c:v>0.35346136166274372</c:v>
                </c:pt>
                <c:pt idx="4">
                  <c:v>0.1338822640495245</c:v>
                </c:pt>
                <c:pt idx="5">
                  <c:v>5.6908750270261363E-2</c:v>
                </c:pt>
                <c:pt idx="6">
                  <c:v>0.10218941268069059</c:v>
                </c:pt>
                <c:pt idx="7">
                  <c:v>5.3882151580303059E-2</c:v>
                </c:pt>
                <c:pt idx="8">
                  <c:v>1.6776122663448613E-2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57-4743-9E64-DE8AC624DC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3E94-560A-7C4B-AA9F-FA94E98793EB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0C8576-F3DC-9B45-A3AB-BEC581D5D427}">
      <dgm:prSet phldrT="[Texto]" custT="1"/>
      <dgm:spPr/>
      <dgm:t>
        <a:bodyPr/>
        <a:lstStyle/>
        <a:p>
          <a:pPr algn="ctr"/>
          <a:r>
            <a:rPr lang="zh-TW" altLang="en-US" sz="1700" kern="1200" noProof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研究與開發</a:t>
          </a:r>
          <a:endParaRPr lang="es-ES_tradnl" sz="1700" kern="1200" noProof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0ECB2DC-549E-8447-8A24-579A5A324D45}" type="parTrans" cxnId="{7983AA2B-DE7E-DE47-B973-467E61369933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8D5B17-5EA4-8F45-B335-1A9C8E0BE8D9}" type="sibTrans" cxnId="{7983AA2B-DE7E-DE47-B973-467E61369933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507C84-A299-3045-B2AD-55D74818F51D}">
      <dgm:prSet phldrT="[Texto]" custT="1"/>
      <dgm:spPr/>
      <dgm:t>
        <a:bodyPr/>
        <a:lstStyle/>
        <a:p>
          <a:pPr algn="ctr"/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原料採購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858B8D8-3323-254E-8B96-B57104D4C15A}" type="parTrans" cxnId="{37B1031F-EAE7-2940-AC25-70782F99AAF8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848881-8BA2-5B4C-B8A2-3BCE75E315CF}" type="sibTrans" cxnId="{37B1031F-EAE7-2940-AC25-70782F99AAF8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E332BB-E49C-4941-A24E-E4A0F9E9F26B}">
      <dgm:prSet phldrT="[Texto]" custT="1"/>
      <dgm:spPr/>
      <dgm:t>
        <a:bodyPr/>
        <a:lstStyle/>
        <a:p>
          <a:pPr algn="ctr"/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生產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E664228-46CD-354A-9BD6-1B2ED82A5719}" type="parTrans" cxnId="{748AF941-9506-4849-A93D-16D4FF322F7A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88C31C-656C-2747-993C-CBD72B463978}" type="sibTrans" cxnId="{748AF941-9506-4849-A93D-16D4FF322F7A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4F70FA-7A53-2240-B2F9-202D1D9E596C}">
      <dgm:prSet custT="1"/>
      <dgm:spPr/>
      <dgm:t>
        <a:bodyPr/>
        <a:lstStyle/>
        <a:p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銷售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E5FE850-568A-2A45-8AAD-C4FA0C8E47AE}" type="parTrans" cxnId="{785D5E1B-031B-9B42-A4FD-8712370B6CAE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18D246-D713-0B4C-9A12-262077282280}" type="sibTrans" cxnId="{785D5E1B-031B-9B42-A4FD-8712370B6CAE}">
      <dgm:prSet/>
      <dgm:spPr/>
      <dgm:t>
        <a:bodyPr/>
        <a:lstStyle/>
        <a:p>
          <a:endParaRPr lang="es-E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92B916-36A7-964A-8978-A67F2099B9A9}" type="pres">
      <dgm:prSet presAssocID="{8D483E94-560A-7C4B-AA9F-FA94E98793EB}" presName="Name0" presStyleCnt="0">
        <dgm:presLayoutVars>
          <dgm:dir/>
          <dgm:resizeHandles val="exact"/>
        </dgm:presLayoutVars>
      </dgm:prSet>
      <dgm:spPr/>
    </dgm:pt>
    <dgm:pt modelId="{B1028CCC-4D4F-F948-9C94-F086C654379C}" type="pres">
      <dgm:prSet presAssocID="{C50C8576-F3DC-9B45-A3AB-BEC581D5D427}" presName="parTxOnly" presStyleLbl="node1" presStyleIdx="0" presStyleCnt="4" custLinFactNeighborY="-7970">
        <dgm:presLayoutVars>
          <dgm:bulletEnabled val="1"/>
        </dgm:presLayoutVars>
      </dgm:prSet>
      <dgm:spPr/>
    </dgm:pt>
    <dgm:pt modelId="{97A3ADCA-D93B-C04A-BF9B-17DFFCFEE48D}" type="pres">
      <dgm:prSet presAssocID="{098D5B17-5EA4-8F45-B335-1A9C8E0BE8D9}" presName="parSpace" presStyleCnt="0"/>
      <dgm:spPr/>
    </dgm:pt>
    <dgm:pt modelId="{4FAC180E-EC97-B24A-96A7-692B711851F5}" type="pres">
      <dgm:prSet presAssocID="{1C507C84-A299-3045-B2AD-55D74818F51D}" presName="parTxOnly" presStyleLbl="node1" presStyleIdx="1" presStyleCnt="4" custScaleX="100041">
        <dgm:presLayoutVars>
          <dgm:bulletEnabled val="1"/>
        </dgm:presLayoutVars>
      </dgm:prSet>
      <dgm:spPr/>
    </dgm:pt>
    <dgm:pt modelId="{488A9EB8-4118-B74E-BF53-5F7138BA1429}" type="pres">
      <dgm:prSet presAssocID="{82848881-8BA2-5B4C-B8A2-3BCE75E315CF}" presName="parSpace" presStyleCnt="0"/>
      <dgm:spPr/>
    </dgm:pt>
    <dgm:pt modelId="{4081217D-971B-E54C-A3AB-C2D7308A432D}" type="pres">
      <dgm:prSet presAssocID="{42E332BB-E49C-4941-A24E-E4A0F9E9F26B}" presName="parTxOnly" presStyleLbl="node1" presStyleIdx="2" presStyleCnt="4">
        <dgm:presLayoutVars>
          <dgm:bulletEnabled val="1"/>
        </dgm:presLayoutVars>
      </dgm:prSet>
      <dgm:spPr/>
    </dgm:pt>
    <dgm:pt modelId="{1271D0C4-B9E1-D548-8711-EA9D9C9CA48C}" type="pres">
      <dgm:prSet presAssocID="{B688C31C-656C-2747-993C-CBD72B463978}" presName="parSpace" presStyleCnt="0"/>
      <dgm:spPr/>
    </dgm:pt>
    <dgm:pt modelId="{19E4EFB1-3468-7449-9064-B38D410862CD}" type="pres">
      <dgm:prSet presAssocID="{3E4F70FA-7A53-2240-B2F9-202D1D9E59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EF361900-6420-A74D-A0D0-5C6C5393223A}" type="presOf" srcId="{3E4F70FA-7A53-2240-B2F9-202D1D9E596C}" destId="{19E4EFB1-3468-7449-9064-B38D410862CD}" srcOrd="0" destOrd="0" presId="urn:microsoft.com/office/officeart/2005/8/layout/hChevron3"/>
    <dgm:cxn modelId="{785D5E1B-031B-9B42-A4FD-8712370B6CAE}" srcId="{8D483E94-560A-7C4B-AA9F-FA94E98793EB}" destId="{3E4F70FA-7A53-2240-B2F9-202D1D9E596C}" srcOrd="3" destOrd="0" parTransId="{EE5FE850-568A-2A45-8AAD-C4FA0C8E47AE}" sibTransId="{2418D246-D713-0B4C-9A12-262077282280}"/>
    <dgm:cxn modelId="{37B1031F-EAE7-2940-AC25-70782F99AAF8}" srcId="{8D483E94-560A-7C4B-AA9F-FA94E98793EB}" destId="{1C507C84-A299-3045-B2AD-55D74818F51D}" srcOrd="1" destOrd="0" parTransId="{6858B8D8-3323-254E-8B96-B57104D4C15A}" sibTransId="{82848881-8BA2-5B4C-B8A2-3BCE75E315CF}"/>
    <dgm:cxn modelId="{7983AA2B-DE7E-DE47-B973-467E61369933}" srcId="{8D483E94-560A-7C4B-AA9F-FA94E98793EB}" destId="{C50C8576-F3DC-9B45-A3AB-BEC581D5D427}" srcOrd="0" destOrd="0" parTransId="{30ECB2DC-549E-8447-8A24-579A5A324D45}" sibTransId="{098D5B17-5EA4-8F45-B335-1A9C8E0BE8D9}"/>
    <dgm:cxn modelId="{748AF941-9506-4849-A93D-16D4FF322F7A}" srcId="{8D483E94-560A-7C4B-AA9F-FA94E98793EB}" destId="{42E332BB-E49C-4941-A24E-E4A0F9E9F26B}" srcOrd="2" destOrd="0" parTransId="{1E664228-46CD-354A-9BD6-1B2ED82A5719}" sibTransId="{B688C31C-656C-2747-993C-CBD72B463978}"/>
    <dgm:cxn modelId="{06FF2A77-78EB-A84F-A81A-44C60ED2B014}" type="presOf" srcId="{C50C8576-F3DC-9B45-A3AB-BEC581D5D427}" destId="{B1028CCC-4D4F-F948-9C94-F086C654379C}" srcOrd="0" destOrd="0" presId="urn:microsoft.com/office/officeart/2005/8/layout/hChevron3"/>
    <dgm:cxn modelId="{E3BA9C93-F956-EB48-9434-5D7CCBE4A660}" type="presOf" srcId="{1C507C84-A299-3045-B2AD-55D74818F51D}" destId="{4FAC180E-EC97-B24A-96A7-692B711851F5}" srcOrd="0" destOrd="0" presId="urn:microsoft.com/office/officeart/2005/8/layout/hChevron3"/>
    <dgm:cxn modelId="{9DB75FA3-A0B5-9046-A2BE-E48D06B2E10B}" type="presOf" srcId="{42E332BB-E49C-4941-A24E-E4A0F9E9F26B}" destId="{4081217D-971B-E54C-A3AB-C2D7308A432D}" srcOrd="0" destOrd="0" presId="urn:microsoft.com/office/officeart/2005/8/layout/hChevron3"/>
    <dgm:cxn modelId="{D32C72E8-B3CE-7247-946B-020936DE7866}" type="presOf" srcId="{8D483E94-560A-7C4B-AA9F-FA94E98793EB}" destId="{F892B916-36A7-964A-8978-A67F2099B9A9}" srcOrd="0" destOrd="0" presId="urn:microsoft.com/office/officeart/2005/8/layout/hChevron3"/>
    <dgm:cxn modelId="{C16862FB-8B73-FD4D-A62E-A00B9EC8D3EF}" type="presParOf" srcId="{F892B916-36A7-964A-8978-A67F2099B9A9}" destId="{B1028CCC-4D4F-F948-9C94-F086C654379C}" srcOrd="0" destOrd="0" presId="urn:microsoft.com/office/officeart/2005/8/layout/hChevron3"/>
    <dgm:cxn modelId="{489DC8D5-44F2-EA45-911F-C97C9902CBD9}" type="presParOf" srcId="{F892B916-36A7-964A-8978-A67F2099B9A9}" destId="{97A3ADCA-D93B-C04A-BF9B-17DFFCFEE48D}" srcOrd="1" destOrd="0" presId="urn:microsoft.com/office/officeart/2005/8/layout/hChevron3"/>
    <dgm:cxn modelId="{54653CC9-9232-EE4C-B3E3-37FE117D1EFC}" type="presParOf" srcId="{F892B916-36A7-964A-8978-A67F2099B9A9}" destId="{4FAC180E-EC97-B24A-96A7-692B711851F5}" srcOrd="2" destOrd="0" presId="urn:microsoft.com/office/officeart/2005/8/layout/hChevron3"/>
    <dgm:cxn modelId="{71C5E1EF-0F66-1C44-AB88-6F436DDB8D9C}" type="presParOf" srcId="{F892B916-36A7-964A-8978-A67F2099B9A9}" destId="{488A9EB8-4118-B74E-BF53-5F7138BA1429}" srcOrd="3" destOrd="0" presId="urn:microsoft.com/office/officeart/2005/8/layout/hChevron3"/>
    <dgm:cxn modelId="{D6B8FB2F-CD63-AF44-84FC-4D6038C17080}" type="presParOf" srcId="{F892B916-36A7-964A-8978-A67F2099B9A9}" destId="{4081217D-971B-E54C-A3AB-C2D7308A432D}" srcOrd="4" destOrd="0" presId="urn:microsoft.com/office/officeart/2005/8/layout/hChevron3"/>
    <dgm:cxn modelId="{F8386C58-53A7-A644-BA7B-DB2A976A86ED}" type="presParOf" srcId="{F892B916-36A7-964A-8978-A67F2099B9A9}" destId="{1271D0C4-B9E1-D548-8711-EA9D9C9CA48C}" srcOrd="5" destOrd="0" presId="urn:microsoft.com/office/officeart/2005/8/layout/hChevron3"/>
    <dgm:cxn modelId="{1E3BABE9-27BA-2A48-8E45-7BBB70E27CE6}" type="presParOf" srcId="{F892B916-36A7-964A-8978-A67F2099B9A9}" destId="{19E4EFB1-3468-7449-9064-B38D410862C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8CCC-4D4F-F948-9C94-F086C654379C}">
      <dsp:nvSpPr>
        <dsp:cNvPr id="0" name=""/>
        <dsp:cNvSpPr/>
      </dsp:nvSpPr>
      <dsp:spPr>
        <a:xfrm>
          <a:off x="2833" y="0"/>
          <a:ext cx="3578907" cy="6313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noProof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研究與開發</a:t>
          </a:r>
          <a:endParaRPr lang="es-ES_tradnl" sz="1700" kern="1200" noProof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833" y="0"/>
        <a:ext cx="3421067" cy="631361"/>
      </dsp:txXfrm>
    </dsp:sp>
    <dsp:sp modelId="{4FAC180E-EC97-B24A-96A7-692B711851F5}">
      <dsp:nvSpPr>
        <dsp:cNvPr id="0" name=""/>
        <dsp:cNvSpPr/>
      </dsp:nvSpPr>
      <dsp:spPr>
        <a:xfrm>
          <a:off x="2865959" y="0"/>
          <a:ext cx="3580374" cy="63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原料採購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181640" y="0"/>
        <a:ext cx="2949013" cy="631361"/>
      </dsp:txXfrm>
    </dsp:sp>
    <dsp:sp modelId="{4081217D-971B-E54C-A3AB-C2D7308A432D}">
      <dsp:nvSpPr>
        <dsp:cNvPr id="0" name=""/>
        <dsp:cNvSpPr/>
      </dsp:nvSpPr>
      <dsp:spPr>
        <a:xfrm>
          <a:off x="5730552" y="0"/>
          <a:ext cx="3578907" cy="63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生產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046233" y="0"/>
        <a:ext cx="2947546" cy="631361"/>
      </dsp:txXfrm>
    </dsp:sp>
    <dsp:sp modelId="{19E4EFB1-3468-7449-9064-B38D410862CD}">
      <dsp:nvSpPr>
        <dsp:cNvPr id="0" name=""/>
        <dsp:cNvSpPr/>
      </dsp:nvSpPr>
      <dsp:spPr>
        <a:xfrm>
          <a:off x="8593678" y="0"/>
          <a:ext cx="3578907" cy="63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銷售</a:t>
          </a:r>
          <a:endParaRPr lang="es-ES" sz="18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909359" y="0"/>
        <a:ext cx="2947546" cy="631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9202-FA21-BB48-968D-5C0311249344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E36D-9DA4-6D40-B205-C096CCBE9526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51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2E36D-9DA4-6D40-B205-C096CCBE9526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264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GT" altLang="es-GT" dirty="0"/>
              <a:t>Mercados objetivo: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Estados Unidos, República Dominicana, Perú, </a:t>
            </a:r>
            <a:r>
              <a:rPr lang="es-ES" sz="1200" dirty="0">
                <a:solidFill>
                  <a:prstClr val="black"/>
                </a:solidFill>
              </a:rPr>
              <a:t>Costa Rica y Panamá, Europa: España (mediano plazo)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Estudios de mercado para productos potenciales: </a:t>
            </a:r>
            <a:r>
              <a:rPr kumimoji="0" lang="es-G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OTC, vitaminas, productos naturales y productos de cuidado personal, Antidiabéticos, antihipertensivos y dispositivos médicos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Programas de fortalecimiento empresarial en registros sanitarios (FDA), registros de marca, etiquetado de productos, logística,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Validación e inspecciones del FDA (Green Book, requerimientos)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Rueda de Negocios: </a:t>
            </a:r>
            <a:r>
              <a:rPr kumimoji="0" lang="es-G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Compradores de droguerías, cadenas de farmacia y distribuidores</a:t>
            </a:r>
            <a:endParaRPr lang="es-ES" sz="1200" b="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Governmental Agreement 104-2018 allows pharmaceuticals that have been authorised by agencies in other key jurisdictions (the US, the EU, Canada, Argentina, Brazil, Chile, Colombia, Cuba and Mexico) to enter the country in a facilitated manner, which will lower prices and improve the quality of products consumed by Guatemalans. </a:t>
            </a:r>
            <a:endParaRPr lang="es-GT" dirty="0">
              <a:effectLst/>
            </a:endParaRPr>
          </a:p>
          <a:p>
            <a:pPr>
              <a:spcBef>
                <a:spcPct val="0"/>
              </a:spcBef>
            </a:pPr>
            <a:endParaRPr lang="es-GT" altLang="es-GT" dirty="0"/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10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183686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6A16D54-C9BF-B348-8283-51E0C8331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DF1CECA-0122-B243-A647-A1CD2CDA5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Posición geográfica estratégica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 acceso al oceano atlático y pacífico, ideal para reinventar y diversificar sus cadenas de valor 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Economía Resiliente: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los últimos 10 años la economía de Guatemala ha crecido más que el crecimiento promedio de América Látina y El Caribe. La moneda se ha fortalecido ante el dolár, el país mantiene la deuda pública más baja de la región y mucha resiliencia durante el COVID – 19. 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Incentivos para la inversión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8 zonas francas y 2 zonas económicas especiales públicas.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Infraestructura logística robusta,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 presencia de 22 líneas aéreas comerciales 11 líneas aéreas de carga; segunda operación de carga marítima en Centroamérica y más de 15 navieras; acceso vial con Centromaérica y la aduana más moderna de la región. 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Mano de obra calificada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 oferta programas específicos en carreras técnicas para sectores estratégicos.  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 a mercados estratégicos,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aceeso a más de 1,500 millones de consumidores a través de 14 Acuerdos Comerciales con más de 45 paises, incluyendo el mercado de Centroamérica, Norteamérica y Europa.  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Energía eléctrica renovable,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lider en costos bajos y generación en Centroamérica (USD 0.085 para usuarios industriales).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 Competitivos en telecomunicaciones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 los menores precios de banda ancha y en financiamiento por el menor riesgo crediticio.</a:t>
            </a:r>
          </a:p>
          <a:p>
            <a:pPr lvl="2"/>
            <a:r>
              <a:rPr lang="es-G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Unión Aduanera con Honduras,</a:t>
            </a:r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libre circulación de bienes bajo la primera Unión Aduanera en América.  </a:t>
            </a:r>
          </a:p>
          <a:p>
            <a:r>
              <a:rPr lang="es-G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GT" altLang="es-GT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3BC57F5-EB7C-CC45-AFCA-AC5128585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A8E209-85F9-1E48-A4FA-E180D7A33CDC}" type="slidenum">
              <a:rPr lang="en-US" altLang="es-GT" smtClean="0"/>
              <a:pPr/>
              <a:t>11</a:t>
            </a:fld>
            <a:endParaRPr lang="en-US" altLang="es-G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B4FA67F9-4E93-FB47-8E77-E0DD19911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id="{8C6E8327-3330-664C-B3A9-ACDEB1DAC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GT" altLang="es-GT"/>
              <a:t>BAYER: Inició operaciones en 1962 actualmente amplió su planta y fabrica y comercializa antigripales y medicamentos gatrointestinales </a:t>
            </a:r>
          </a:p>
          <a:p>
            <a:r>
              <a:rPr lang="es-GT" altLang="es-GT"/>
              <a:t>EQUIMED: Empresa importadora de equipos médicos y hospitalarios con un modelo de negocios de contratos de distribución exclusiva de marcas reconocidas a nivel mundial </a:t>
            </a:r>
          </a:p>
          <a:p>
            <a:r>
              <a:rPr lang="es-GT" altLang="es-GT"/>
              <a:t>JAEGER:Empresa de capital aleman pionera. la empresa comercializa una gran gama de productos médicos</a:t>
            </a:r>
          </a:p>
          <a:p>
            <a:r>
              <a:rPr lang="es-GT" altLang="es-GT"/>
              <a:t>UNIPHARM: Inició operaciones en 1976 y fabrica y comercializa distintas líneas de productos como antibióticos, analgésicos, urología entre otros</a:t>
            </a:r>
          </a:p>
          <a:p>
            <a:endParaRPr lang="es-GT" altLang="es-GT"/>
          </a:p>
          <a:p>
            <a:endParaRPr lang="en-US" altLang="es-GT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8706B4E8-33A3-8A45-A55A-AC4B11D27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6BD1B-AF91-4A4A-B0F2-6A0B0AECBC4A}" type="slidenum">
              <a:rPr kumimoji="0" lang="en-US" alt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423;p17:notes">
            <a:extLst>
              <a:ext uri="{FF2B5EF4-FFF2-40B4-BE49-F238E27FC236}">
                <a16:creationId xmlns:a16="http://schemas.microsoft.com/office/drawing/2014/main" id="{EF39D669-B6D9-4184-A111-7F9E4665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30723" name="Google Shape;424;p17:notes">
            <a:extLst>
              <a:ext uri="{FF2B5EF4-FFF2-40B4-BE49-F238E27FC236}">
                <a16:creationId xmlns:a16="http://schemas.microsoft.com/office/drawing/2014/main" id="{F690CD01-DFAD-466C-A7D3-71E7A4AC4E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85;p23:notes">
            <a:extLst>
              <a:ext uri="{FF2B5EF4-FFF2-40B4-BE49-F238E27FC236}">
                <a16:creationId xmlns:a16="http://schemas.microsoft.com/office/drawing/2014/main" id="{CF7B1DEB-99E3-4EF3-807B-8741AEC03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926013"/>
            <a:ext cx="5683250" cy="4029075"/>
          </a:xfrm>
        </p:spPr>
        <p:txBody>
          <a:bodyPr lIns="99075" tIns="49525" rIns="99075" bIns="49525"/>
          <a:lstStyle/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GT" sz="1800" dirty="0">
                <a:ea typeface="Calibri" panose="020F0502020204030204" pitchFamily="34" charset="0"/>
                <a:cs typeface="Times New Roman" panose="02020603050405020304" pitchFamily="18" charset="0"/>
              </a:rPr>
              <a:t>Guatemala no se detiene ha priorizado al sector farmacéutico e insumos médicos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GT" sz="1800" dirty="0">
                <a:ea typeface="Calibri" panose="020F0502020204030204" pitchFamily="34" charset="0"/>
                <a:cs typeface="Times New Roman" panose="02020603050405020304" pitchFamily="18" charset="0"/>
              </a:rPr>
              <a:t>el objetivo es posicionar a Guatemala como el </a:t>
            </a:r>
            <a:r>
              <a:rPr lang="es-G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hub</a:t>
            </a:r>
            <a:r>
              <a:rPr lang="es-GT" sz="1800" dirty="0">
                <a:ea typeface="Calibri" panose="020F0502020204030204" pitchFamily="34" charset="0"/>
                <a:cs typeface="Times New Roman" panose="02020603050405020304" pitchFamily="18" charset="0"/>
              </a:rPr>
              <a:t> farmacéutico de Centroamérica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GT" sz="1800" dirty="0">
                <a:ea typeface="Calibri" panose="020F0502020204030204" pitchFamily="34" charset="0"/>
                <a:cs typeface="Times New Roman" panose="02020603050405020304" pitchFamily="18" charset="0"/>
              </a:rPr>
              <a:t>convirtiéndose en uno de los principales países exportadores a los mercados de consumidores finales de Estados Unidos y América Latina con talento de clase mundial y un ecosistema consolidado</a:t>
            </a:r>
            <a:endParaRPr lang="en-US" altLang="es-GT" dirty="0"/>
          </a:p>
        </p:txBody>
      </p:sp>
      <p:sp>
        <p:nvSpPr>
          <p:cNvPr id="15363" name="Google Shape;586;p23:notes">
            <a:extLst>
              <a:ext uri="{FF2B5EF4-FFF2-40B4-BE49-F238E27FC236}">
                <a16:creationId xmlns:a16="http://schemas.microsoft.com/office/drawing/2014/main" id="{2674C4B5-B97D-4F68-9549-7A341B6102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82600" y="1279525"/>
            <a:ext cx="6140450" cy="34544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85;p23:notes">
            <a:extLst>
              <a:ext uri="{FF2B5EF4-FFF2-40B4-BE49-F238E27FC236}">
                <a16:creationId xmlns:a16="http://schemas.microsoft.com/office/drawing/2014/main" id="{CF7B1DEB-99E3-4EF3-807B-8741AEC03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926013"/>
            <a:ext cx="5683250" cy="4029075"/>
          </a:xfrm>
        </p:spPr>
        <p:txBody>
          <a:bodyPr lIns="99075" tIns="49525" rIns="99075" bIns="49525"/>
          <a:lstStyle/>
          <a:p>
            <a:pPr algn="l"/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Guatemala, el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mercado más grande de Centroamérica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, ofrece un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ecosistema robusto 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para la producción, comercialización y distribución de productos farmacéuticos e insumos médicos para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Centroamérica, Estados Unidos y El Caribe. 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Es un destino ideal para la relocalización de sus cadenas de sumistro por su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posición geográfica estratégica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 que lo convierte en un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polo de exportación a la región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, la disponibilidad de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talento humano profesional 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y calificado </a:t>
            </a:r>
            <a:r>
              <a:rPr lang="es-GT" sz="1800" b="1" kern="1200" dirty="0">
                <a:solidFill>
                  <a:srgbClr val="00B0F0"/>
                </a:solidFill>
                <a:latin typeface="Montserrat" charset="0"/>
                <a:ea typeface="+mn-ea"/>
                <a:cs typeface="+mn-cs"/>
              </a:rPr>
              <a:t>y  costos competitivos </a:t>
            </a:r>
            <a:r>
              <a:rPr lang="es-GT" sz="1800" kern="1200" dirty="0">
                <a:solidFill>
                  <a:srgbClr val="1D3F7F"/>
                </a:solidFill>
                <a:latin typeface="Montserrat" charset="0"/>
                <a:ea typeface="+mn-ea"/>
                <a:cs typeface="+mn-cs"/>
              </a:rPr>
              <a:t>para la industria.  </a:t>
            </a:r>
          </a:p>
        </p:txBody>
      </p:sp>
      <p:sp>
        <p:nvSpPr>
          <p:cNvPr id="15363" name="Google Shape;586;p23:notes">
            <a:extLst>
              <a:ext uri="{FF2B5EF4-FFF2-40B4-BE49-F238E27FC236}">
                <a16:creationId xmlns:a16="http://schemas.microsoft.com/office/drawing/2014/main" id="{2674C4B5-B97D-4F68-9549-7A341B6102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82600" y="1279525"/>
            <a:ext cx="6140450" cy="34544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301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s-GT" altLang="es-GT" dirty="0"/>
              <a:t>Gasto en salud – 4,858 millones en 2020  crecimiento de 4%  para el 2029 el gasto en salud será de 6,000 (el 60% es gasto privado). Gasto privado en salud en relación al PIB es 3.5% </a:t>
            </a:r>
          </a:p>
          <a:p>
            <a:pPr>
              <a:spcBef>
                <a:spcPct val="0"/>
              </a:spcBef>
            </a:pPr>
            <a:r>
              <a:rPr lang="es-GT" altLang="es-GT" dirty="0"/>
              <a:t>Gasto per capita en salud es de USD 271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r>
              <a:rPr lang="es-GT" altLang="es-GT" dirty="0"/>
              <a:t>El gasto en medicinas es el 21% de gasto en el sistema de salud (1.1% PIB)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altLang="es-GT" dirty="0"/>
              <a:t>Gasto per capita farmacéuticos -  55 USD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endParaRPr lang="es-GT" altLang="es-GT" dirty="0"/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4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313031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s-GT" altLang="es-GT" dirty="0"/>
              <a:t>Los medicamentos terapeúticos más utilizados son: antiinfectivos, antiinflamatorios, gastrícos, farmacos para ulceras </a:t>
            </a:r>
          </a:p>
          <a:p>
            <a:pPr>
              <a:spcBef>
                <a:spcPct val="0"/>
              </a:spcBef>
            </a:pPr>
            <a:r>
              <a:rPr lang="es-GT" altLang="es-GT" dirty="0"/>
              <a:t>6.5 precio promedio </a:t>
            </a:r>
          </a:p>
          <a:p>
            <a:pPr>
              <a:spcBef>
                <a:spcPct val="0"/>
              </a:spcBef>
            </a:pPr>
            <a:r>
              <a:rPr lang="es-GT" altLang="es-GT" dirty="0"/>
              <a:t>9 precio promedio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r>
              <a:rPr lang="es-GT" altLang="es-GT" dirty="0"/>
              <a:t>Gasto en farmaceuticos -  1%</a:t>
            </a:r>
          </a:p>
          <a:p>
            <a:pPr>
              <a:spcBef>
                <a:spcPct val="0"/>
              </a:spcBef>
            </a:pPr>
            <a:r>
              <a:rPr lang="es-GT" altLang="es-GT" dirty="0"/>
              <a:t>Ventas per capita farmacéuticos -  55 USD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r>
              <a:rPr lang="es-GT" altLang="es-GT" dirty="0"/>
              <a:t>Gasto en salud – 4,858 millones en 2020  crecimiento de 4%  para el 2029 el gasto en salud será de 6,000 (el 60% es gasto privado). Gasto privado en salud en relación al PIB es 3.5% </a:t>
            </a:r>
          </a:p>
          <a:p>
            <a:pPr>
              <a:spcBef>
                <a:spcPct val="0"/>
              </a:spcBef>
            </a:pPr>
            <a:r>
              <a:rPr lang="es-GT" altLang="es-GT" dirty="0"/>
              <a:t>Gasto per capita en salud es de USD 271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r>
              <a:rPr lang="es-GT" altLang="es-GT" dirty="0"/>
              <a:t>Para el 2029 = 1,400 millones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r>
              <a:rPr lang="es-GT" altLang="es-GT" dirty="0"/>
              <a:t>El gasto en medicinas es el 21% de gasto en el sistema de salud (1.1% PIB)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altLang="es-GT" dirty="0"/>
              <a:t>Gasto per capita farmacéuticos -  55 USD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>
              <a:spcBef>
                <a:spcPct val="0"/>
              </a:spcBef>
            </a:pPr>
            <a:endParaRPr lang="es-GT" altLang="es-GT" dirty="0"/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5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110908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s-GT" altLang="es-GT" dirty="0"/>
              <a:t>Se exportan princpalmente: OTC, vitaminas, suplementos dietéticos, </a:t>
            </a:r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6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11472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s-GT" altLang="es-GT" dirty="0"/>
              <a:t>Se importan medicamentos básicos y tratamientos para enfermedades crónicas principalmente diabetes, cancer, insuficiencia renal, enfermedades del corazón </a:t>
            </a:r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7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123881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s-GT" altLang="es-GT" dirty="0"/>
              <a:t>En Guatemala hay 59 farmacéuticas y 2 multinacionales autorizadas para manufacturar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  <a:p>
            <a:pPr algn="just" defTabSz="931774">
              <a:defRPr/>
            </a:pPr>
            <a:r>
              <a:rPr lang="es-GT" altLang="en-US" dirty="0"/>
              <a:t>Costo de registro sanitario en Guatemala: </a:t>
            </a:r>
            <a:r>
              <a:rPr lang="es-GT" dirty="0">
                <a:ea typeface="Calibri" panose="020F0502020204030204" pitchFamily="34" charset="0"/>
                <a:cs typeface="Times New Roman" panose="02020603050405020304" pitchFamily="18" charset="0"/>
              </a:rPr>
              <a:t>TOTAL US$365 (solicitud de registro sanitario, solicitud de reconocimiento mutuo, arancel a solicitud de análisis físico, químico por el laboratorio nacional de salud) Lo importante de esta slide es conocer que los reglamentos técnicos para el registro y  etiquetado  de productos farmacéuticos se encuentran homologados</a:t>
            </a:r>
          </a:p>
          <a:p>
            <a:pPr algn="just"/>
            <a:r>
              <a:rPr lang="es-GT" dirty="0">
                <a:ea typeface="Calibri" panose="020F0502020204030204" pitchFamily="34" charset="0"/>
                <a:cs typeface="Calibri" panose="020F0502020204030204" pitchFamily="34" charset="0"/>
              </a:rPr>
              <a:t>El Consejo de Ministros de Integración Económica (COMIECO) conformado por los países centroamericanos, en la Resolución No.333-2013 estableció aprobar los </a:t>
            </a:r>
            <a:r>
              <a:rPr lang="es-GT" b="1" dirty="0">
                <a:ea typeface="Calibri" panose="020F0502020204030204" pitchFamily="34" charset="0"/>
                <a:cs typeface="Calibri" panose="020F0502020204030204" pitchFamily="34" charset="0"/>
              </a:rPr>
              <a:t>REGLAMENTOS TÉCNICOS CENTROAMERICANOS (RTCA) </a:t>
            </a:r>
            <a:r>
              <a:rPr lang="es-GT" dirty="0">
                <a:ea typeface="Calibri" panose="020F0502020204030204" pitchFamily="34" charset="0"/>
                <a:cs typeface="Calibri" panose="020F0502020204030204" pitchFamily="34" charset="0"/>
              </a:rPr>
              <a:t>con el fin de establecer y homologar los requisitos para la aprobación de registro sanitario de productos farmacéuticos y con ello lograr la integración económica de la región.</a:t>
            </a:r>
          </a:p>
          <a:p>
            <a:pPr algn="just"/>
            <a:r>
              <a:rPr lang="es-GT" dirty="0">
                <a:ea typeface="Calibri" panose="020F0502020204030204" pitchFamily="34" charset="0"/>
                <a:cs typeface="Calibri" panose="020F0502020204030204" pitchFamily="34" charset="0"/>
              </a:rPr>
              <a:t>EN BPM nos encontramos en el nivel 32 </a:t>
            </a:r>
          </a:p>
          <a:p>
            <a:pPr>
              <a:spcBef>
                <a:spcPct val="0"/>
              </a:spcBef>
            </a:pPr>
            <a:endParaRPr lang="es-GT" altLang="es-GT" dirty="0"/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8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414003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9:notes">
            <a:extLst>
              <a:ext uri="{FF2B5EF4-FFF2-40B4-BE49-F238E27FC236}">
                <a16:creationId xmlns:a16="http://schemas.microsoft.com/office/drawing/2014/main" id="{FCED627B-8DBE-854D-B8A7-958AD64EE3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295;p9:notes">
            <a:extLst>
              <a:ext uri="{FF2B5EF4-FFF2-40B4-BE49-F238E27FC236}">
                <a16:creationId xmlns:a16="http://schemas.microsoft.com/office/drawing/2014/main" id="{FE735975-3842-E044-9564-F47F6F70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GT" altLang="es-GT" dirty="0"/>
              <a:t>Distribuidores: 52 farmacias públicas, 80 dispensarios municipales y 1920 farmacias privadas.  Más de 8000 productos registrados. }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GT" altLang="es-GT" dirty="0"/>
              <a:t>Hospitales: 150 hospitales públicos, 45 hospitales privados, 2,502 clínicas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GT" altLang="es-GT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GT" altLang="es-GT" dirty="0"/>
          </a:p>
        </p:txBody>
      </p:sp>
      <p:sp>
        <p:nvSpPr>
          <p:cNvPr id="17412" name="Google Shape;296;p9:notes">
            <a:extLst>
              <a:ext uri="{FF2B5EF4-FFF2-40B4-BE49-F238E27FC236}">
                <a16:creationId xmlns:a16="http://schemas.microsoft.com/office/drawing/2014/main" id="{9A6F4AE2-BDD5-A941-BF6B-D039B76B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FE1CAA-4923-F14C-992B-D2432F5E59A3}" type="slidenum">
              <a:rPr lang="es-GT" altLang="es-GT" smtClean="0"/>
              <a:pPr/>
              <a:t>9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val="13804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953D8-91EC-EB49-A43F-02C87BDD2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E52F1E-36A0-7248-B196-805C28E5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9CE349-E8D3-4D4E-B75D-9A9AEAE1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3636F-524C-834C-9163-B2D19AC5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3A18A-CA5A-2842-A2DF-15414FE9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785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BE41C-C01D-FB40-AEC3-98A143ED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DD1492-7B74-144C-9CC0-D82DA5093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67B366-A221-DD44-8A70-AA1FAAEE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58ACF-6960-0C4F-A960-7AF8E107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0281F-77B5-9344-B17A-3BE4DD10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620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A3FF73-D2AE-AC43-A61F-505C2B36B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740A8-E728-1745-852C-E6C0B6A11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C87B7-6A5A-CA42-B815-B431E9FC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38AA2C-7984-4149-A8BF-74B304C1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D81FF-F0D7-6644-B82D-722A4713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18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A4BCA-F826-444C-B626-CDC478B4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F1957-5E47-364D-B359-F2815BC4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5AD39-3B04-C249-B8BD-B3CCBA61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D9CAF4-4FD2-1A49-9E3C-642D0A3E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2FC4CC-CD84-E847-BBC3-B9AC58E4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070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20229-68B1-BA45-A229-536C45EF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1EA32F-9FE5-A746-B3DE-FA0072C80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D6235-D3FB-4444-AAF8-C05F0518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B89AFB-E45B-7B46-87E0-A39E2E85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5F34F-5AC1-ED48-A4E2-1E28DE9F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23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366E5-E61E-4845-87E3-25D5A6F3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91FF4-4AB0-DF43-9AE7-1C6E923DB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008D2A-7364-4349-AF63-54A6F1B06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EFEB5-BD52-DE42-98F4-46D9CE97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64A6C-16B5-1340-85D6-53D6662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F33D1E-7E15-614C-BE93-40A68755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30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10A07-E471-C645-B6C5-E54334C1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CBACB-5EB4-0E49-8ADA-731D7EF2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FF891E-82D0-4D41-9C96-D77CA7B46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16E105-BF53-9B41-9350-B4075ADF0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8D3E98-8555-4A4D-896D-A6E5C4A4D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B4C41C-C160-3447-B5F5-975409C6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45DD17-4C5A-D24F-8C61-BE0759BA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A1D854-44A8-B542-B674-C9E7C6DD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458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1FD4A-7554-7A48-87B7-1208AF89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A2B29B-7C7E-324D-8836-1073BEAE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5648C-5099-BC49-980F-384340D5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A6682-B71C-D749-9F55-8D703DAD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32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D7B0B-F00F-2B46-BC95-B3F6819A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12037A-04DE-7444-99A9-71073288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760C07-30EE-C648-B626-828A23B3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563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113A5-3270-D84B-B83E-CBFBC7A8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12AEB-ACE9-8B4B-B770-F3B7F186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BA9910-FD88-6A4C-8E96-4C62CE76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7FAC82-4C48-6844-8007-1DE3C532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415F7-165C-4040-BB85-2DABED64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CB41C-FECA-6841-AD57-184E5778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048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750D-0EE7-5343-B0F1-F35F466C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EE7497-31DF-4B46-94C3-9B1D3E1BF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068A6B-A9AA-9F48-981D-6A5D65195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1E9CC-CD4B-FD4C-B35E-36FFAAB6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7425B-D798-E549-9538-AF2E11CD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4E6C30-26AA-6643-950A-72239F4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125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0CB65D-B040-5445-93F4-733FAF2D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84B60D-177D-744D-BA54-4101D077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B6D45-076B-1248-A6AD-DFDCB34A4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CFD3-8E7E-AB4D-8BBE-8021E895D4FF}" type="datetimeFigureOut">
              <a:rPr lang="es-GT" smtClean="0"/>
              <a:t>15/10/2021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5BD20-9E3C-B64D-A8E5-83D4F051E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15E87-BE55-B041-8805-3B44FEE2E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D5EE-ECE6-B049-AC03-9527EB283893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761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hyperlink" Target="https://export.com.gt/nucleo-de-la-industria-farmaceutica" TargetMode="External"/><Relationship Id="rId4" Type="http://schemas.openxmlformats.org/officeDocument/2006/relationships/image" Target="../media/image92.jpeg"/><Relationship Id="rId9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5.pn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101.png"/><Relationship Id="rId9" Type="http://schemas.openxmlformats.org/officeDocument/2006/relationships/image" Target="../media/image10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hyperlink" Target="mailto:endy.mena@guateinvest.org.g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mansilla@pronacom.or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chart" Target="../charts/chart1.xml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chart" Target="../charts/chart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1.sv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5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26" Type="http://schemas.openxmlformats.org/officeDocument/2006/relationships/image" Target="../media/image66.svg"/><Relationship Id="rId39" Type="http://schemas.openxmlformats.org/officeDocument/2006/relationships/diagramQuickStyle" Target="../diagrams/quickStyle1.xml"/><Relationship Id="rId21" Type="http://schemas.openxmlformats.org/officeDocument/2006/relationships/image" Target="../media/image61.png"/><Relationship Id="rId34" Type="http://schemas.openxmlformats.org/officeDocument/2006/relationships/image" Target="../media/image74.svg"/><Relationship Id="rId42" Type="http://schemas.openxmlformats.org/officeDocument/2006/relationships/image" Target="../media/image77.png"/><Relationship Id="rId47" Type="http://schemas.openxmlformats.org/officeDocument/2006/relationships/image" Target="../media/image82.svg"/><Relationship Id="rId50" Type="http://schemas.openxmlformats.org/officeDocument/2006/relationships/image" Target="../media/image85.png"/><Relationship Id="rId55" Type="http://schemas.openxmlformats.org/officeDocument/2006/relationships/image" Target="../media/image90.sv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diagramLayout" Target="../diagrams/layout1.xml"/><Relationship Id="rId46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29" Type="http://schemas.openxmlformats.org/officeDocument/2006/relationships/image" Target="../media/image69.png"/><Relationship Id="rId41" Type="http://schemas.microsoft.com/office/2007/relationships/diagramDrawing" Target="../diagrams/drawing1.xml"/><Relationship Id="rId5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51.png"/><Relationship Id="rId24" Type="http://schemas.openxmlformats.org/officeDocument/2006/relationships/image" Target="../media/image64.svg"/><Relationship Id="rId32" Type="http://schemas.openxmlformats.org/officeDocument/2006/relationships/image" Target="../media/image72.svg"/><Relationship Id="rId37" Type="http://schemas.openxmlformats.org/officeDocument/2006/relationships/diagramData" Target="../diagrams/data1.xml"/><Relationship Id="rId40" Type="http://schemas.openxmlformats.org/officeDocument/2006/relationships/diagramColors" Target="../diagrams/colors1.xml"/><Relationship Id="rId45" Type="http://schemas.openxmlformats.org/officeDocument/2006/relationships/image" Target="../media/image80.svg"/><Relationship Id="rId53" Type="http://schemas.openxmlformats.org/officeDocument/2006/relationships/image" Target="../media/image88.sv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svg"/><Relationship Id="rId36" Type="http://schemas.openxmlformats.org/officeDocument/2006/relationships/image" Target="../media/image76.svg"/><Relationship Id="rId49" Type="http://schemas.openxmlformats.org/officeDocument/2006/relationships/image" Target="../media/image84.svg"/><Relationship Id="rId57" Type="http://schemas.openxmlformats.org/officeDocument/2006/relationships/image" Target="../media/image6.jpeg"/><Relationship Id="rId10" Type="http://schemas.openxmlformats.org/officeDocument/2006/relationships/image" Target="../media/image37.sv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4" Type="http://schemas.openxmlformats.org/officeDocument/2006/relationships/image" Target="../media/image46.svg"/><Relationship Id="rId9" Type="http://schemas.openxmlformats.org/officeDocument/2006/relationships/image" Target="../media/image36.png"/><Relationship Id="rId14" Type="http://schemas.openxmlformats.org/officeDocument/2006/relationships/image" Target="../media/image54.svg"/><Relationship Id="rId22" Type="http://schemas.openxmlformats.org/officeDocument/2006/relationships/image" Target="../media/image62.svg"/><Relationship Id="rId27" Type="http://schemas.openxmlformats.org/officeDocument/2006/relationships/image" Target="../media/image67.png"/><Relationship Id="rId30" Type="http://schemas.openxmlformats.org/officeDocument/2006/relationships/image" Target="../media/image70.svg"/><Relationship Id="rId35" Type="http://schemas.openxmlformats.org/officeDocument/2006/relationships/image" Target="../media/image75.png"/><Relationship Id="rId43" Type="http://schemas.openxmlformats.org/officeDocument/2006/relationships/image" Target="../media/image78.svg"/><Relationship Id="rId48" Type="http://schemas.openxmlformats.org/officeDocument/2006/relationships/image" Target="../media/image83.png"/><Relationship Id="rId56" Type="http://schemas.openxmlformats.org/officeDocument/2006/relationships/image" Target="../media/image5.png"/><Relationship Id="rId8" Type="http://schemas.openxmlformats.org/officeDocument/2006/relationships/image" Target="../media/image50.svg"/><Relationship Id="rId51" Type="http://schemas.openxmlformats.org/officeDocument/2006/relationships/image" Target="../media/image86.svg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>
            <a:extLst>
              <a:ext uri="{FF2B5EF4-FFF2-40B4-BE49-F238E27FC236}">
                <a16:creationId xmlns:a16="http://schemas.microsoft.com/office/drawing/2014/main" id="{8B149977-B6B4-354A-AE69-3D8F09E3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úcleo Farmacéutico">
            <a:extLst>
              <a:ext uri="{FF2B5EF4-FFF2-40B4-BE49-F238E27FC236}">
                <a16:creationId xmlns:a16="http://schemas.microsoft.com/office/drawing/2014/main" id="{B41705BE-56B8-0C48-A14B-8676AE7A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8275"/>
            <a:ext cx="12192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AC1A29BD-BBA4-2B49-96D2-A1DD5975D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053"/>
          <a:stretch/>
        </p:blipFill>
        <p:spPr bwMode="auto">
          <a:xfrm>
            <a:off x="1437889" y="5604296"/>
            <a:ext cx="29253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5F9B8BB-488C-2A49-B14C-E6FC408AC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56" t="6347" r="-1460" b="48098"/>
          <a:stretch/>
        </p:blipFill>
        <p:spPr bwMode="auto">
          <a:xfrm>
            <a:off x="4408175" y="5871844"/>
            <a:ext cx="6345936" cy="46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2275854-A825-6440-9787-4B11CCB793B7}"/>
              </a:ext>
            </a:extLst>
          </p:cNvPr>
          <p:cNvSpPr/>
          <p:nvPr/>
        </p:nvSpPr>
        <p:spPr>
          <a:xfrm>
            <a:off x="0" y="1438275"/>
            <a:ext cx="12192000" cy="3981450"/>
          </a:xfrm>
          <a:prstGeom prst="rect">
            <a:avLst/>
          </a:prstGeom>
          <a:solidFill>
            <a:srgbClr val="16538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3" name="CuadroTexto 8">
            <a:extLst>
              <a:ext uri="{FF2B5EF4-FFF2-40B4-BE49-F238E27FC236}">
                <a16:creationId xmlns:a16="http://schemas.microsoft.com/office/drawing/2014/main" id="{3C241D73-0D79-F54C-8E94-61298A7A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767" y="3699813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Moreno Regular" pitchFamily="18" charset="0"/>
              </a:rPr>
              <a:t>醫藥器材製造產業</a:t>
            </a:r>
            <a:endParaRPr lang="es-GT" altLang="es-GT" sz="4400" dirty="0">
              <a:latin typeface="微軟正黑體" panose="020B0604030504040204" pitchFamily="34" charset="-120"/>
              <a:ea typeface="微軟正黑體" panose="020B0604030504040204" pitchFamily="34" charset="-120"/>
              <a:cs typeface="Moreno Regular" pitchFamily="18" charset="0"/>
            </a:endParaRPr>
          </a:p>
        </p:txBody>
      </p:sp>
      <p:sp>
        <p:nvSpPr>
          <p:cNvPr id="25602" name="CuadroTexto 3">
            <a:extLst>
              <a:ext uri="{FF2B5EF4-FFF2-40B4-BE49-F238E27FC236}">
                <a16:creationId xmlns:a16="http://schemas.microsoft.com/office/drawing/2014/main" id="{1CB46CFA-3D62-2848-8A07-0DBC3C26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89" y="2549788"/>
            <a:ext cx="102244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reno Bold" pitchFamily="18" charset="0"/>
              </a:rPr>
              <a:t>瓜地馬拉</a:t>
            </a:r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reno Bold" pitchFamily="18" charset="0"/>
              </a:rPr>
              <a:t>永不停止計畫</a:t>
            </a:r>
            <a:endParaRPr lang="es-GT" altLang="es-GT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reno Bold" pitchFamily="18" charset="0"/>
            </a:endParaRPr>
          </a:p>
        </p:txBody>
      </p:sp>
      <p:pic>
        <p:nvPicPr>
          <p:cNvPr id="25605" name="Imagen 6">
            <a:extLst>
              <a:ext uri="{FF2B5EF4-FFF2-40B4-BE49-F238E27FC236}">
                <a16:creationId xmlns:a16="http://schemas.microsoft.com/office/drawing/2014/main" id="{F2931C15-1049-404A-9929-EDB2AFF4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" y="149551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0C6E96B-900A-3941-8B3B-9129F0F87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10" y="2413357"/>
            <a:ext cx="2902473" cy="101564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F344BB66-1865-9147-807F-A6A397C21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843" y="3147889"/>
            <a:ext cx="2211369" cy="1232457"/>
          </a:xfrm>
          <a:prstGeom prst="rect">
            <a:avLst/>
          </a:prstGeom>
          <a:ln w="38100">
            <a:noFill/>
          </a:ln>
        </p:spPr>
      </p:pic>
      <p:sp>
        <p:nvSpPr>
          <p:cNvPr id="47" name="Google Shape;613;p23">
            <a:extLst>
              <a:ext uri="{FF2B5EF4-FFF2-40B4-BE49-F238E27FC236}">
                <a16:creationId xmlns:a16="http://schemas.microsoft.com/office/drawing/2014/main" id="{4E38BA77-3757-2B4F-9E4E-8761FDE0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12" y="1596375"/>
            <a:ext cx="488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提升業界發展與創新的各類活動和計畫</a:t>
            </a:r>
            <a:endParaRPr lang="en-US" altLang="es-GT" sz="18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  <p:sp>
        <p:nvSpPr>
          <p:cNvPr id="49" name="Google Shape;613;p23">
            <a:extLst>
              <a:ext uri="{FF2B5EF4-FFF2-40B4-BE49-F238E27FC236}">
                <a16:creationId xmlns:a16="http://schemas.microsoft.com/office/drawing/2014/main" id="{8E819587-1968-4C49-8082-915450C6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241" y="1567910"/>
            <a:ext cx="434004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加速行政程序流程</a:t>
            </a:r>
            <a:endParaRPr lang="en-US" altLang="es-GT" sz="18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D824434-BB02-264B-A780-9FBFE4276839}"/>
              </a:ext>
            </a:extLst>
          </p:cNvPr>
          <p:cNvSpPr txBox="1"/>
          <p:nvPr/>
        </p:nvSpPr>
        <p:spPr>
          <a:xfrm>
            <a:off x="2012269" y="5073833"/>
            <a:ext cx="4446144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4C6C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企業論壇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54C6C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54C6C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2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4C6C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健康與醫療保健業者</a:t>
            </a:r>
            <a:endParaRPr kumimoji="0" lang="es-GT" sz="3600" b="1" i="0" u="none" strike="noStrike" kern="1200" cap="none" spc="0" normalizeH="0" baseline="0" noProof="0" dirty="0">
              <a:ln>
                <a:noFill/>
              </a:ln>
              <a:solidFill>
                <a:srgbClr val="54C6C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Picture 8">
            <a:extLst>
              <a:ext uri="{FF2B5EF4-FFF2-40B4-BE49-F238E27FC236}">
                <a16:creationId xmlns:a16="http://schemas.microsoft.com/office/drawing/2014/main" id="{61C90D1A-1256-904A-AC53-8627E2961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0432" y="2625020"/>
            <a:ext cx="3588027" cy="9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Inicio">
            <a:extLst>
              <a:ext uri="{FF2B5EF4-FFF2-40B4-BE49-F238E27FC236}">
                <a16:creationId xmlns:a16="http://schemas.microsoft.com/office/drawing/2014/main" id="{4E20E230-08D6-FD43-A201-2A621A60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970" y="3619578"/>
            <a:ext cx="3150846" cy="7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D26770-96F1-A14E-BA2B-696C80231C2B}"/>
              </a:ext>
            </a:extLst>
          </p:cNvPr>
          <p:cNvSpPr/>
          <p:nvPr/>
        </p:nvSpPr>
        <p:spPr>
          <a:xfrm>
            <a:off x="7071822" y="4837351"/>
            <a:ext cx="4924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5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加速新藥查驗登記流程</a:t>
            </a:r>
            <a:endParaRPr lang="es-ES" sz="1500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5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瓜地馬拉衛生部提供第三方實驗室認證</a:t>
            </a:r>
            <a:r>
              <a:rPr lang="es-ES" sz="15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5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加速中美洲新藥查驗登記之驗證流程</a:t>
            </a:r>
            <a:endParaRPr lang="en-US" altLang="zh-TW" sz="1500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5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美國食品藥物管理局佈局於瓜地馬拉</a:t>
            </a:r>
            <a:endParaRPr lang="es-E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DB804F6-8C85-E24F-ABD0-29B372FBF74D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63B9789-EE64-6F45-AEE7-018EBFF2B0F0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67E2774E-1BFB-E445-9EF2-414E1DCE3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5F0B126F-59EC-1D4D-8104-158588E4A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pic>
        <p:nvPicPr>
          <p:cNvPr id="3" name="Imagen 2" descr="Imagen que contiene exterior, firmar, parada, jugador&#10;&#10;Descripción generada automáticamente">
            <a:extLst>
              <a:ext uri="{FF2B5EF4-FFF2-40B4-BE49-F238E27FC236}">
                <a16:creationId xmlns:a16="http://schemas.microsoft.com/office/drawing/2014/main" id="{76FF8B6D-DF00-B542-A6D2-98D7FBB70A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18" y="4425524"/>
            <a:ext cx="3100902" cy="7638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2A6685-FE86-DC40-8237-E3141270A203}"/>
              </a:ext>
            </a:extLst>
          </p:cNvPr>
          <p:cNvSpPr/>
          <p:nvPr/>
        </p:nvSpPr>
        <p:spPr>
          <a:xfrm>
            <a:off x="2871557" y="6353086"/>
            <a:ext cx="660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https://export.com.gt</a:t>
            </a:r>
            <a:r>
              <a:rPr lang="es-GT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/nucleo-de-la-industria-farmaceutica</a:t>
            </a:r>
            <a:r>
              <a:rPr lang="es-GT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s-GT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B05EB4B-7F6B-4564-97B0-F31E4E81D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81" y="90197"/>
            <a:ext cx="940851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7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2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具明確章程的有關機關使製藥業邁向國際化</a:t>
            </a:r>
            <a:endParaRPr lang="en-US" altLang="es-GT" sz="27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Google Shape;613;p23">
            <a:extLst>
              <a:ext uri="{FF2B5EF4-FFF2-40B4-BE49-F238E27FC236}">
                <a16:creationId xmlns:a16="http://schemas.microsoft.com/office/drawing/2014/main" id="{F032452A-E4B7-4E27-B4A3-8C3A6144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037" y="2806980"/>
            <a:ext cx="2260260" cy="56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6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瓜地馬拉</a:t>
            </a:r>
            <a:endParaRPr lang="en-US" altLang="zh-TW" sz="16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6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公衛與社會輔助部</a:t>
            </a:r>
            <a:endParaRPr lang="en-US" altLang="es-GT" sz="16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  <p:sp>
        <p:nvSpPr>
          <p:cNvPr id="19" name="Google Shape;613;p23">
            <a:extLst>
              <a:ext uri="{FF2B5EF4-FFF2-40B4-BE49-F238E27FC236}">
                <a16:creationId xmlns:a16="http://schemas.microsoft.com/office/drawing/2014/main" id="{00BE96A6-430C-4B4D-BED2-47C0F8A8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639" y="3687705"/>
            <a:ext cx="2260260" cy="56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6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瓜地馬拉</a:t>
            </a:r>
            <a:endParaRPr lang="en-US" altLang="zh-TW" sz="16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6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經濟部</a:t>
            </a:r>
            <a:endParaRPr lang="en-US" altLang="es-GT" sz="16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6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046D890-5132-7040-B7FB-3BFDE8EC3299}"/>
              </a:ext>
            </a:extLst>
          </p:cNvPr>
          <p:cNvGrpSpPr/>
          <p:nvPr/>
        </p:nvGrpSpPr>
        <p:grpSpPr>
          <a:xfrm>
            <a:off x="0" y="-3263"/>
            <a:ext cx="12066319" cy="1066187"/>
            <a:chOff x="0" y="-56271"/>
            <a:chExt cx="12066319" cy="123786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3ABAED-75DF-2C43-9118-A05A9AA1DF4C}"/>
                </a:ext>
              </a:extLst>
            </p:cNvPr>
            <p:cNvSpPr/>
            <p:nvPr/>
          </p:nvSpPr>
          <p:spPr>
            <a:xfrm>
              <a:off x="0" y="-56271"/>
              <a:ext cx="8858992" cy="1199408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15FDF98A-8F79-AF42-8ABE-C6F0BDCB5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368DAFD9-A152-E542-B7C5-86D7357F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AFA9CDA9-0D60-CD46-ADC2-C4B1FF3754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490" y="2259475"/>
            <a:ext cx="3220946" cy="3422411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45CA26B-624E-4346-A539-7F336121F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234" y="2998404"/>
            <a:ext cx="3040302" cy="2683482"/>
          </a:xfrm>
          <a:prstGeom prst="rect">
            <a:avLst/>
          </a:prstGeom>
        </p:spPr>
      </p:pic>
      <p:pic>
        <p:nvPicPr>
          <p:cNvPr id="4" name="Imagen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CF0BC7E6-72E3-FF43-9D13-DA1BEF36A5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839" y="3050497"/>
            <a:ext cx="2857170" cy="3039248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CAAA6C-B145-6E4E-8644-510029ECDD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0" y="1871782"/>
            <a:ext cx="3050010" cy="32688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6D047E5-FA08-5948-90C0-7982492C6C72}"/>
              </a:ext>
            </a:extLst>
          </p:cNvPr>
          <p:cNvSpPr/>
          <p:nvPr/>
        </p:nvSpPr>
        <p:spPr>
          <a:xfrm>
            <a:off x="207114" y="1153231"/>
            <a:ext cx="2550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總體經濟穩定</a:t>
            </a:r>
            <a:endParaRPr lang="es-GT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DBFB58C-57C9-9148-A5C4-EE8F2BB57EB2}"/>
              </a:ext>
            </a:extLst>
          </p:cNvPr>
          <p:cNvSpPr/>
          <p:nvPr/>
        </p:nvSpPr>
        <p:spPr>
          <a:xfrm>
            <a:off x="3134534" y="1533548"/>
            <a:ext cx="2550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高度連結性</a:t>
            </a:r>
            <a:endParaRPr lang="es-GT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30A29B-A798-1D48-B72C-12E10A4F0117}"/>
              </a:ext>
            </a:extLst>
          </p:cNvPr>
          <p:cNvSpPr/>
          <p:nvPr/>
        </p:nvSpPr>
        <p:spPr>
          <a:xfrm>
            <a:off x="6308643" y="1895322"/>
            <a:ext cx="2550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市場准入</a:t>
            </a:r>
            <a:endParaRPr lang="es-GT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5FC8798-A021-B747-A532-F03D0054B9B4}"/>
              </a:ext>
            </a:extLst>
          </p:cNvPr>
          <p:cNvSpPr/>
          <p:nvPr/>
        </p:nvSpPr>
        <p:spPr>
          <a:xfrm>
            <a:off x="39330" y="1799561"/>
            <a:ext cx="2958096" cy="3341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EB296AC-D0CE-C34F-BC41-0DE01EC8F991}"/>
              </a:ext>
            </a:extLst>
          </p:cNvPr>
          <p:cNvSpPr/>
          <p:nvPr/>
        </p:nvSpPr>
        <p:spPr>
          <a:xfrm>
            <a:off x="2980754" y="2187255"/>
            <a:ext cx="3126218" cy="3422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AE4B5D0-836D-2F45-88DA-DBDB0CE2F202}"/>
              </a:ext>
            </a:extLst>
          </p:cNvPr>
          <p:cNvSpPr/>
          <p:nvPr/>
        </p:nvSpPr>
        <p:spPr>
          <a:xfrm>
            <a:off x="6110997" y="2509454"/>
            <a:ext cx="3110745" cy="3350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ACCF59-CF1A-A047-B78C-8527CD9C576E}"/>
              </a:ext>
            </a:extLst>
          </p:cNvPr>
          <p:cNvSpPr/>
          <p:nvPr/>
        </p:nvSpPr>
        <p:spPr>
          <a:xfrm>
            <a:off x="9251970" y="2948529"/>
            <a:ext cx="2905717" cy="3141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3AE2F7C-4824-1241-876E-E897BCEA3EBE}"/>
              </a:ext>
            </a:extLst>
          </p:cNvPr>
          <p:cNvSpPr/>
          <p:nvPr/>
        </p:nvSpPr>
        <p:spPr>
          <a:xfrm>
            <a:off x="9221742" y="2080913"/>
            <a:ext cx="301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具競爭力之成本</a:t>
            </a:r>
            <a:endParaRPr lang="es-GT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87A6DD-2CA4-1644-8056-8FCB6A6467EA}"/>
              </a:ext>
            </a:extLst>
          </p:cNvPr>
          <p:cNvSpPr/>
          <p:nvPr/>
        </p:nvSpPr>
        <p:spPr>
          <a:xfrm>
            <a:off x="207114" y="5166415"/>
            <a:ext cx="2550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年國內生產總額成長率預計達到</a:t>
            </a:r>
            <a:r>
              <a:rPr lang="en-US" altLang="zh-TW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4-5%</a:t>
            </a:r>
            <a:endParaRPr lang="es-GT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55B9AC-38F5-2A4C-A8B4-EEA213F59DAF}"/>
              </a:ext>
            </a:extLst>
          </p:cNvPr>
          <p:cNvSpPr/>
          <p:nvPr/>
        </p:nvSpPr>
        <p:spPr>
          <a:xfrm>
            <a:off x="3260272" y="5649038"/>
            <a:ext cx="255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通往世界各角落的路徑</a:t>
            </a:r>
            <a:r>
              <a:rPr lang="es-ES_tradnl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s-GT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EF8214-58AA-3249-BAF1-58A0C08E2904}"/>
              </a:ext>
            </a:extLst>
          </p:cNvPr>
          <p:cNvSpPr/>
          <p:nvPr/>
        </p:nvSpPr>
        <p:spPr>
          <a:xfrm>
            <a:off x="6208319" y="5912859"/>
            <a:ext cx="290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進入美國、墨西哥與</a:t>
            </a:r>
            <a:endParaRPr lang="en-US" altLang="zh-TW" dirty="0">
              <a:solidFill>
                <a:srgbClr val="001F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中美洲市場</a:t>
            </a:r>
            <a:endParaRPr lang="es-GT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DB9E7D9-5E84-FD43-8E73-7D2610807374}"/>
              </a:ext>
            </a:extLst>
          </p:cNvPr>
          <p:cNvSpPr/>
          <p:nvPr/>
        </p:nvSpPr>
        <p:spPr>
          <a:xfrm>
            <a:off x="9400165" y="6191713"/>
            <a:ext cx="255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再生能源供電</a:t>
            </a:r>
            <a:endParaRPr lang="es-GT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F4F238C2-2DCD-413C-BCD1-30EE1163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81" y="77284"/>
            <a:ext cx="940851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7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2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瓜地馬拉具製藥產業所需之關鍵優勢</a:t>
            </a:r>
            <a:endParaRPr lang="en-US" altLang="es-GT" sz="27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ángulo 18">
            <a:extLst>
              <a:ext uri="{FF2B5EF4-FFF2-40B4-BE49-F238E27FC236}">
                <a16:creationId xmlns:a16="http://schemas.microsoft.com/office/drawing/2014/main" id="{FE7203DA-493A-43A2-A470-268CE4456064}"/>
              </a:ext>
            </a:extLst>
          </p:cNvPr>
          <p:cNvSpPr/>
          <p:nvPr/>
        </p:nvSpPr>
        <p:spPr>
          <a:xfrm>
            <a:off x="822960" y="1995213"/>
            <a:ext cx="2127566" cy="830997"/>
          </a:xfrm>
          <a:prstGeom prst="rect">
            <a:avLst/>
          </a:prstGeom>
          <a:solidFill>
            <a:srgbClr val="E7E5E6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437C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b="1" dirty="0">
                <a:solidFill>
                  <a:srgbClr val="437C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400" b="1" dirty="0">
              <a:solidFill>
                <a:srgbClr val="437C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71C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國內生產總額</a:t>
            </a:r>
            <a:endParaRPr lang="es-GT" sz="24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Rectángulo 18">
            <a:extLst>
              <a:ext uri="{FF2B5EF4-FFF2-40B4-BE49-F238E27FC236}">
                <a16:creationId xmlns:a16="http://schemas.microsoft.com/office/drawing/2014/main" id="{4E32B9B1-72AD-47D1-AE3C-61F3A408178E}"/>
              </a:ext>
            </a:extLst>
          </p:cNvPr>
          <p:cNvSpPr/>
          <p:nvPr/>
        </p:nvSpPr>
        <p:spPr>
          <a:xfrm>
            <a:off x="1726794" y="2826210"/>
            <a:ext cx="1193006" cy="1015663"/>
          </a:xfrm>
          <a:prstGeom prst="rect">
            <a:avLst/>
          </a:prstGeom>
          <a:solidFill>
            <a:srgbClr val="E7E5E6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71C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endParaRPr lang="en-US" altLang="zh-TW" sz="40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s-GT" sz="20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Rectángulo 18">
            <a:extLst>
              <a:ext uri="{FF2B5EF4-FFF2-40B4-BE49-F238E27FC236}">
                <a16:creationId xmlns:a16="http://schemas.microsoft.com/office/drawing/2014/main" id="{CACB3F72-A2A7-4337-99FE-9E6FD3618D34}"/>
              </a:ext>
            </a:extLst>
          </p:cNvPr>
          <p:cNvSpPr/>
          <p:nvPr/>
        </p:nvSpPr>
        <p:spPr>
          <a:xfrm>
            <a:off x="126747" y="3832313"/>
            <a:ext cx="279305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71C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657.61</a:t>
            </a:r>
            <a:r>
              <a:rPr lang="zh-TW" altLang="en-US" sz="3200" b="1" dirty="0">
                <a:solidFill>
                  <a:srgbClr val="71C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endParaRPr lang="en-US" altLang="zh-TW" sz="32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s-GT" sz="32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Rectángulo 18">
            <a:extLst>
              <a:ext uri="{FF2B5EF4-FFF2-40B4-BE49-F238E27FC236}">
                <a16:creationId xmlns:a16="http://schemas.microsoft.com/office/drawing/2014/main" id="{1FF55FF1-7532-4AB9-B230-4532512C8DBF}"/>
              </a:ext>
            </a:extLst>
          </p:cNvPr>
          <p:cNvSpPr/>
          <p:nvPr/>
        </p:nvSpPr>
        <p:spPr>
          <a:xfrm>
            <a:off x="69410" y="4467346"/>
            <a:ext cx="29032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中美洲最大經濟體</a:t>
            </a:r>
            <a:endParaRPr lang="es-GT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ángulo 18">
            <a:extLst>
              <a:ext uri="{FF2B5EF4-FFF2-40B4-BE49-F238E27FC236}">
                <a16:creationId xmlns:a16="http://schemas.microsoft.com/office/drawing/2014/main" id="{7C3F47DB-217A-4B83-91A2-60934DCE102C}"/>
              </a:ext>
            </a:extLst>
          </p:cNvPr>
          <p:cNvSpPr/>
          <p:nvPr/>
        </p:nvSpPr>
        <p:spPr>
          <a:xfrm>
            <a:off x="3200334" y="4302331"/>
            <a:ext cx="289554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71C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物流平台：</a:t>
            </a:r>
            <a:endParaRPr lang="es-GT" sz="2400" b="1" dirty="0">
              <a:solidFill>
                <a:srgbClr val="71C6D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Rectángulo 18">
            <a:extLst>
              <a:ext uri="{FF2B5EF4-FFF2-40B4-BE49-F238E27FC236}">
                <a16:creationId xmlns:a16="http://schemas.microsoft.com/office/drawing/2014/main" id="{BFDF7E30-BC08-48F5-939C-81A398D4F277}"/>
              </a:ext>
            </a:extLst>
          </p:cNvPr>
          <p:cNvSpPr/>
          <p:nvPr/>
        </p:nvSpPr>
        <p:spPr>
          <a:xfrm>
            <a:off x="3251424" y="4646964"/>
            <a:ext cx="226715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連結</a:t>
            </a:r>
            <a:endParaRPr lang="es-GT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ángulo 18">
            <a:extLst>
              <a:ext uri="{FF2B5EF4-FFF2-40B4-BE49-F238E27FC236}">
                <a16:creationId xmlns:a16="http://schemas.microsoft.com/office/drawing/2014/main" id="{8D1AC4ED-4FC5-4C2C-9E4E-FC38899FCC0B}"/>
              </a:ext>
            </a:extLst>
          </p:cNvPr>
          <p:cNvSpPr/>
          <p:nvPr/>
        </p:nvSpPr>
        <p:spPr>
          <a:xfrm>
            <a:off x="3674225" y="4960969"/>
            <a:ext cx="18443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rgbClr val="F9C9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402</a:t>
            </a:r>
            <a:r>
              <a:rPr lang="zh-TW" altLang="en-US" sz="2000" b="1" dirty="0">
                <a:solidFill>
                  <a:srgbClr val="F9C9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總公里數</a:t>
            </a:r>
            <a:endParaRPr lang="es-GT" sz="2000" b="1" dirty="0">
              <a:solidFill>
                <a:srgbClr val="F9C9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Rectángulo 18">
            <a:extLst>
              <a:ext uri="{FF2B5EF4-FFF2-40B4-BE49-F238E27FC236}">
                <a16:creationId xmlns:a16="http://schemas.microsoft.com/office/drawing/2014/main" id="{7433710E-5F9F-4878-BBFF-7B86FE29BD20}"/>
              </a:ext>
            </a:extLst>
          </p:cNvPr>
          <p:cNvSpPr/>
          <p:nvPr/>
        </p:nvSpPr>
        <p:spPr>
          <a:xfrm>
            <a:off x="3158608" y="5271112"/>
            <a:ext cx="2922161" cy="307777"/>
          </a:xfrm>
          <a:prstGeom prst="rect">
            <a:avLst/>
          </a:prstGeom>
          <a:solidFill>
            <a:srgbClr val="55595C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從大西洋到太平洋</a:t>
            </a:r>
            <a:endParaRPr lang="es-GT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D4DE297-3575-4E2C-81A0-A9A9A02F751B}"/>
              </a:ext>
            </a:extLst>
          </p:cNvPr>
          <p:cNvSpPr/>
          <p:nvPr/>
        </p:nvSpPr>
        <p:spPr>
          <a:xfrm>
            <a:off x="6248353" y="3043722"/>
            <a:ext cx="1517931" cy="1452144"/>
          </a:xfrm>
          <a:prstGeom prst="ellipse">
            <a:avLst/>
          </a:prstGeom>
          <a:solidFill>
            <a:srgbClr val="205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F9C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個貿易協定</a:t>
            </a:r>
          </a:p>
        </p:txBody>
      </p:sp>
      <p:sp>
        <p:nvSpPr>
          <p:cNvPr id="39" name="Rectángulo 18">
            <a:extLst>
              <a:ext uri="{FF2B5EF4-FFF2-40B4-BE49-F238E27FC236}">
                <a16:creationId xmlns:a16="http://schemas.microsoft.com/office/drawing/2014/main" id="{8A901919-461A-4C98-849C-457DC35C5F0D}"/>
              </a:ext>
            </a:extLst>
          </p:cNvPr>
          <p:cNvSpPr/>
          <p:nvPr/>
        </p:nvSpPr>
        <p:spPr>
          <a:xfrm>
            <a:off x="6386128" y="4570121"/>
            <a:ext cx="1218748" cy="307777"/>
          </a:xfrm>
          <a:prstGeom prst="rect">
            <a:avLst/>
          </a:prstGeom>
          <a:solidFill>
            <a:srgbClr val="E7E5E6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172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endParaRPr lang="es-GT" sz="1400" b="1" dirty="0">
              <a:solidFill>
                <a:srgbClr val="7172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Rectángulo 18">
            <a:extLst>
              <a:ext uri="{FF2B5EF4-FFF2-40B4-BE49-F238E27FC236}">
                <a16:creationId xmlns:a16="http://schemas.microsoft.com/office/drawing/2014/main" id="{4919FD63-3FF4-449C-8913-7B1E4F923BD4}"/>
              </a:ext>
            </a:extLst>
          </p:cNvPr>
          <p:cNvSpPr/>
          <p:nvPr/>
        </p:nvSpPr>
        <p:spPr>
          <a:xfrm>
            <a:off x="6291803" y="4804711"/>
            <a:ext cx="1389157" cy="830997"/>
          </a:xfrm>
          <a:prstGeom prst="rect">
            <a:avLst/>
          </a:prstGeom>
          <a:solidFill>
            <a:srgbClr val="E7E5E6"/>
          </a:solidFill>
        </p:spPr>
        <p:txBody>
          <a:bodyPr wrap="square">
            <a:spAutoFit/>
          </a:bodyPr>
          <a:lstStyle/>
          <a:p>
            <a:pPr algn="ctr"/>
            <a:r>
              <a:rPr lang="es-GT" sz="1200" b="1" dirty="0">
                <a:solidFill>
                  <a:srgbClr val="427C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200" b="1" dirty="0">
                <a:solidFill>
                  <a:srgbClr val="427C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</a:t>
            </a:r>
            <a:endParaRPr lang="en-US" altLang="zh-TW" sz="1200" b="1" dirty="0">
              <a:solidFill>
                <a:srgbClr val="427C9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427C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1200" b="1" dirty="0">
              <a:solidFill>
                <a:srgbClr val="427C9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rgbClr val="427C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b="1" dirty="0">
                <a:solidFill>
                  <a:srgbClr val="427C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億消費者市場</a:t>
            </a:r>
            <a:endParaRPr lang="en-US" altLang="zh-TW" sz="1200" b="1" dirty="0">
              <a:solidFill>
                <a:srgbClr val="427C9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s-GT" sz="1200" b="1" dirty="0">
              <a:solidFill>
                <a:srgbClr val="427C9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ángulo 18">
            <a:extLst>
              <a:ext uri="{FF2B5EF4-FFF2-40B4-BE49-F238E27FC236}">
                <a16:creationId xmlns:a16="http://schemas.microsoft.com/office/drawing/2014/main" id="{B120F2B5-B72B-4D42-AC46-35C956B4AF1A}"/>
              </a:ext>
            </a:extLst>
          </p:cNvPr>
          <p:cNvSpPr/>
          <p:nvPr/>
        </p:nvSpPr>
        <p:spPr>
          <a:xfrm>
            <a:off x="9408843" y="4791575"/>
            <a:ext cx="27142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7172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全中美洲</a:t>
            </a:r>
            <a:r>
              <a:rPr lang="zh-TW" altLang="en-US" sz="1400" b="1" dirty="0">
                <a:solidFill>
                  <a:srgbClr val="7172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電費最低：</a:t>
            </a:r>
            <a:endParaRPr lang="es-GT" sz="1400" b="1" dirty="0">
              <a:solidFill>
                <a:srgbClr val="7172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Rectángulo 18">
            <a:extLst>
              <a:ext uri="{FF2B5EF4-FFF2-40B4-BE49-F238E27FC236}">
                <a16:creationId xmlns:a16="http://schemas.microsoft.com/office/drawing/2014/main" id="{44D85E39-7B17-418F-A2C0-991241FCFC54}"/>
              </a:ext>
            </a:extLst>
          </p:cNvPr>
          <p:cNvSpPr/>
          <p:nvPr/>
        </p:nvSpPr>
        <p:spPr>
          <a:xfrm>
            <a:off x="9393823" y="5271112"/>
            <a:ext cx="2556691" cy="338554"/>
          </a:xfrm>
          <a:prstGeom prst="rect">
            <a:avLst/>
          </a:prstGeom>
          <a:solidFill>
            <a:srgbClr val="268BBF"/>
          </a:solidFill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55.20</a:t>
            </a:r>
            <a:r>
              <a:rPr lang="zh-TW" altLang="en-US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美元</a:t>
            </a:r>
            <a:r>
              <a:rPr lang="en-US" altLang="zh-TW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百萬瓦（</a:t>
            </a:r>
            <a:r>
              <a:rPr lang="en-US" altLang="zh-TW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MW</a:t>
            </a:r>
            <a:r>
              <a:rPr lang="zh-TW" altLang="en-US" sz="1600" b="1" dirty="0">
                <a:solidFill>
                  <a:srgbClr val="FCCA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>
              <a:solidFill>
                <a:srgbClr val="FCCA0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18" descr="Bayer Logo - PNG y Vector">
            <a:extLst>
              <a:ext uri="{FF2B5EF4-FFF2-40B4-BE49-F238E27FC236}">
                <a16:creationId xmlns:a16="http://schemas.microsoft.com/office/drawing/2014/main" id="{5625476F-FB88-E44F-BC83-64A97892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34" y="1794112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Equimed - Equipos de anestesia e insumos médicos">
            <a:extLst>
              <a:ext uri="{FF2B5EF4-FFF2-40B4-BE49-F238E27FC236}">
                <a16:creationId xmlns:a16="http://schemas.microsoft.com/office/drawing/2014/main" id="{1E2EF602-403E-E747-997D-FFDEDFDA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057" y="2162410"/>
            <a:ext cx="4388277" cy="108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Jaeger, Guatemala (+502 2327 7800)">
            <a:extLst>
              <a:ext uri="{FF2B5EF4-FFF2-40B4-BE49-F238E27FC236}">
                <a16:creationId xmlns:a16="http://schemas.microsoft.com/office/drawing/2014/main" id="{E07135EA-0BFD-2B45-947E-1AC869A7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489" y="4684285"/>
            <a:ext cx="2651978" cy="8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2FDDD93-5AC9-D642-8882-F7D7931A6E34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6A7C18A-1C5C-0E40-B9A8-2DB4B295A5F2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94EFB563-AA35-8F47-8A65-E271B4C76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75FE217F-4FAB-104A-9CC5-EBD35508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D088280A-19AF-2B4C-BA4F-C1D42039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31" y="-108817"/>
            <a:ext cx="873331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 </a:t>
            </a:r>
            <a:r>
              <a:rPr lang="en-US" altLang="zh-TW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製藥、醫療服務及醫療用品產業的</a:t>
            </a: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新選擇</a:t>
            </a:r>
            <a:endParaRPr lang="en-US" altLang="es-GT" sz="2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Productos | Profesionales de la Salud">
            <a:extLst>
              <a:ext uri="{FF2B5EF4-FFF2-40B4-BE49-F238E27FC236}">
                <a16:creationId xmlns:a16="http://schemas.microsoft.com/office/drawing/2014/main" id="{87B58765-D355-014E-A403-18F305F1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334" y="4583282"/>
            <a:ext cx="4059131" cy="10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eltis | Rethinking Healthcare">
            <a:extLst>
              <a:ext uri="{FF2B5EF4-FFF2-40B4-BE49-F238E27FC236}">
                <a16:creationId xmlns:a16="http://schemas.microsoft.com/office/drawing/2014/main" id="{EAE4E3ED-6FCB-2243-BE59-42D4F781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204" y="1919373"/>
            <a:ext cx="3137916" cy="13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34982D-9971-A74D-B003-21886B22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535" y="4674164"/>
            <a:ext cx="3346040" cy="7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plane flying over a city&#10;&#10;Description automatically generated">
            <a:extLst>
              <a:ext uri="{FF2B5EF4-FFF2-40B4-BE49-F238E27FC236}">
                <a16:creationId xmlns:a16="http://schemas.microsoft.com/office/drawing/2014/main" id="{89C070CA-4305-495F-883D-CEEF0FDC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05C809-C7BE-48AB-BD54-2CCF37BFEA8E}"/>
              </a:ext>
            </a:extLst>
          </p:cNvPr>
          <p:cNvSpPr/>
          <p:nvPr/>
        </p:nvSpPr>
        <p:spPr>
          <a:xfrm>
            <a:off x="-51160" y="0"/>
            <a:ext cx="12320588" cy="6980238"/>
          </a:xfrm>
          <a:prstGeom prst="rect">
            <a:avLst/>
          </a:prstGeom>
          <a:solidFill>
            <a:srgbClr val="07365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sp>
        <p:nvSpPr>
          <p:cNvPr id="29702" name="Google Shape;427;p17">
            <a:extLst>
              <a:ext uri="{FF2B5EF4-FFF2-40B4-BE49-F238E27FC236}">
                <a16:creationId xmlns:a16="http://schemas.microsoft.com/office/drawing/2014/main" id="{6E46B15E-0FE0-4FDB-8816-EB82FE30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6073775"/>
            <a:ext cx="354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GT" altLang="es-GT" sz="1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www.</a:t>
            </a:r>
            <a:r>
              <a:rPr lang="es-GT" altLang="es-GT" sz="2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pronacom</a:t>
            </a:r>
            <a:r>
              <a:rPr lang="es-GT" altLang="es-GT" sz="1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.org</a:t>
            </a:r>
            <a:endParaRPr lang="en-US" altLang="es-GT" sz="16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20B060402020202020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72F5FAF-CECB-4B99-BE86-639DD76CFC28}"/>
              </a:ext>
            </a:extLst>
          </p:cNvPr>
          <p:cNvGrpSpPr/>
          <p:nvPr/>
        </p:nvGrpSpPr>
        <p:grpSpPr>
          <a:xfrm>
            <a:off x="1748269" y="1183300"/>
            <a:ext cx="8982982" cy="1853588"/>
            <a:chOff x="1834017" y="1386992"/>
            <a:chExt cx="8982982" cy="185358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B974CFE-E90D-45AD-8E86-15694E4FCD89}"/>
                </a:ext>
              </a:extLst>
            </p:cNvPr>
            <p:cNvGrpSpPr/>
            <p:nvPr/>
          </p:nvGrpSpPr>
          <p:grpSpPr>
            <a:xfrm>
              <a:off x="1834017" y="1386992"/>
              <a:ext cx="8982982" cy="1853588"/>
              <a:chOff x="2149475" y="1386992"/>
              <a:chExt cx="8982982" cy="1853588"/>
            </a:xfrm>
          </p:grpSpPr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94E4D8CE-507E-4F9E-BAFF-FB3779329066}"/>
                  </a:ext>
                </a:extLst>
              </p:cNvPr>
              <p:cNvSpPr/>
              <p:nvPr/>
            </p:nvSpPr>
            <p:spPr>
              <a:xfrm>
                <a:off x="6865257" y="1553029"/>
                <a:ext cx="4267200" cy="153760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9701" name="Picture 6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22492D73-D078-449E-BAA0-FA220CD7E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6707"/>
              <a:stretch/>
            </p:blipFill>
            <p:spPr bwMode="auto">
              <a:xfrm>
                <a:off x="2149475" y="1386992"/>
                <a:ext cx="6945214" cy="1853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6E8C5715-ADAB-4012-A821-DB9903E86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9231" y="1703679"/>
              <a:ext cx="1578752" cy="931838"/>
            </a:xfrm>
            <a:prstGeom prst="rect">
              <a:avLst/>
            </a:prstGeom>
          </p:spPr>
        </p:pic>
      </p:grpSp>
      <p:sp>
        <p:nvSpPr>
          <p:cNvPr id="10" name="Google Shape;472;p12">
            <a:extLst>
              <a:ext uri="{FF2B5EF4-FFF2-40B4-BE49-F238E27FC236}">
                <a16:creationId xmlns:a16="http://schemas.microsoft.com/office/drawing/2014/main" id="{C9C699B8-CD3B-6549-95CA-87623C67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126" y="3264537"/>
            <a:ext cx="6945214" cy="21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500" rIns="0" bIns="0"/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歡迎洽詢</a:t>
            </a:r>
            <a:r>
              <a:rPr lang="en-US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: 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endParaRPr lang="es-GT" altLang="es-GT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r>
              <a:rPr lang="es-GT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Andrea Mansilla</a:t>
            </a:r>
            <a:br>
              <a:rPr lang="en-US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</a:br>
            <a:r>
              <a:rPr lang="en-US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E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-</a:t>
            </a:r>
            <a:r>
              <a:rPr lang="en-US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mail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: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 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amansilla@pronacom.org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 </a:t>
            </a:r>
            <a:endParaRPr lang="es-GT" altLang="es-GT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Tel: 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(502) 59308565 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endParaRPr lang="es-GT" altLang="es-GT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ts val="1700"/>
              <a:buFontTx/>
              <a:buNone/>
            </a:pPr>
            <a:r>
              <a:rPr lang="es-GT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Wendy Mena</a:t>
            </a:r>
            <a:br>
              <a:rPr lang="en-US" altLang="es-GT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</a:b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E-mail: 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w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endy.mena@guateinvest.org.gt</a:t>
            </a:r>
            <a:r>
              <a:rPr lang="es-GT" altLang="es-GT" sz="21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ill Sans"/>
                <a:sym typeface="Gill Sans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5418B878-72D1-4703-8FC0-6F0282604264}"/>
              </a:ext>
            </a:extLst>
          </p:cNvPr>
          <p:cNvGrpSpPr/>
          <p:nvPr/>
        </p:nvGrpSpPr>
        <p:grpSpPr>
          <a:xfrm>
            <a:off x="-33997" y="0"/>
            <a:ext cx="12225997" cy="1251161"/>
            <a:chOff x="0" y="-56271"/>
            <a:chExt cx="12066319" cy="12511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06FE774-7951-4F8C-9732-CC1998BA6EB0}"/>
                </a:ext>
              </a:extLst>
            </p:cNvPr>
            <p:cNvSpPr/>
            <p:nvPr/>
          </p:nvSpPr>
          <p:spPr>
            <a:xfrm>
              <a:off x="0" y="-56271"/>
              <a:ext cx="8952710" cy="1199408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22B2013F-4A70-44F0-8041-185ADB888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087" y="-4518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761CC55F-C2AA-46DD-A917-C7036D57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14338" name="Google Shape;594;p23">
            <a:extLst>
              <a:ext uri="{FF2B5EF4-FFF2-40B4-BE49-F238E27FC236}">
                <a16:creationId xmlns:a16="http://schemas.microsoft.com/office/drawing/2014/main" id="{251FAA6D-B368-4D4A-95AC-112E6125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298" y="1632642"/>
            <a:ext cx="374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E36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20B0604020202020204" charset="0"/>
              </a:rPr>
              <a:t>短程目標</a:t>
            </a:r>
            <a:endParaRPr lang="en-US" altLang="es-GT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57" name="Google Shape;613;p23">
            <a:extLst>
              <a:ext uri="{FF2B5EF4-FFF2-40B4-BE49-F238E27FC236}">
                <a16:creationId xmlns:a16="http://schemas.microsoft.com/office/drawing/2014/main" id="{11878617-0696-4B8B-8CEE-88023E5B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29" y="1854402"/>
            <a:ext cx="4465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8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20B0604020202020204" charset="0"/>
              </a:rPr>
              <a:t>產業優勢擴大化</a:t>
            </a:r>
            <a:endParaRPr lang="en-US" altLang="es-GT" sz="1800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20B0604020202020204" charset="0"/>
            </a:endParaRPr>
          </a:p>
        </p:txBody>
      </p:sp>
      <p:sp>
        <p:nvSpPr>
          <p:cNvPr id="14358" name="Google Shape;614;p23">
            <a:extLst>
              <a:ext uri="{FF2B5EF4-FFF2-40B4-BE49-F238E27FC236}">
                <a16:creationId xmlns:a16="http://schemas.microsoft.com/office/drawing/2014/main" id="{204FFBD4-81F5-4A37-813C-9D84E61E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970" y="1831680"/>
            <a:ext cx="52339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zh-TW" altLang="en-US" sz="1800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20B0604020202020204" charset="0"/>
              </a:rPr>
              <a:t>循序漸進邁入高端產業</a:t>
            </a:r>
            <a:endParaRPr lang="en-US" altLang="es-GT" sz="1800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20B0604020202020204" charset="0"/>
            </a:endParaRPr>
          </a:p>
        </p:txBody>
      </p:sp>
      <p:sp>
        <p:nvSpPr>
          <p:cNvPr id="14361" name="Google Shape;594;p23">
            <a:extLst>
              <a:ext uri="{FF2B5EF4-FFF2-40B4-BE49-F238E27FC236}">
                <a16:creationId xmlns:a16="http://schemas.microsoft.com/office/drawing/2014/main" id="{276C712A-04D7-48DA-B092-9C77539D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363" y="1632642"/>
            <a:ext cx="374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E36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20B0604020202020204" charset="0"/>
              </a:rPr>
              <a:t>中程目標</a:t>
            </a:r>
            <a:endParaRPr lang="en-US" altLang="es-GT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Google Shape;629;p24">
            <a:extLst>
              <a:ext uri="{FF2B5EF4-FFF2-40B4-BE49-F238E27FC236}">
                <a16:creationId xmlns:a16="http://schemas.microsoft.com/office/drawing/2014/main" id="{4820E828-EA7D-41BF-8413-0F1393B91D2A}"/>
              </a:ext>
            </a:extLst>
          </p:cNvPr>
          <p:cNvSpPr/>
          <p:nvPr/>
        </p:nvSpPr>
        <p:spPr>
          <a:xfrm>
            <a:off x="-230527" y="408429"/>
            <a:ext cx="94642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</a:t>
            </a:r>
            <a:r>
              <a:rPr lang="en-US" altLang="zh-TW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– </a:t>
            </a: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永不停止</a:t>
            </a:r>
            <a:r>
              <a:rPr lang="en-US" altLang="zh-TW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係瓜國政府與民間企業共同推動之合作案</a:t>
            </a:r>
            <a:endParaRPr lang="es-GT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30" name="Imagen 29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89968A7-F6C5-D847-9489-A41E6B74D3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748" y="2417596"/>
            <a:ext cx="3475052" cy="2832167"/>
          </a:xfrm>
          <a:prstGeom prst="rect">
            <a:avLst/>
          </a:prstGeom>
        </p:spPr>
      </p:pic>
      <p:pic>
        <p:nvPicPr>
          <p:cNvPr id="31" name="Imagen 30" descr="Imagen que contiene persona, hombre, foto, viendo&#10;&#10;Descripción generada automáticamente">
            <a:extLst>
              <a:ext uri="{FF2B5EF4-FFF2-40B4-BE49-F238E27FC236}">
                <a16:creationId xmlns:a16="http://schemas.microsoft.com/office/drawing/2014/main" id="{AD409BC3-BF32-ED43-9EFA-418411B926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731" y="2417597"/>
            <a:ext cx="3067269" cy="2832166"/>
          </a:xfrm>
          <a:prstGeom prst="rect">
            <a:avLst/>
          </a:prstGeom>
        </p:spPr>
      </p:pic>
      <p:sp>
        <p:nvSpPr>
          <p:cNvPr id="16" name="Google Shape;613;p23">
            <a:extLst>
              <a:ext uri="{FF2B5EF4-FFF2-40B4-BE49-F238E27FC236}">
                <a16:creationId xmlns:a16="http://schemas.microsoft.com/office/drawing/2014/main" id="{B4264430-160B-B04D-A622-4C5CE352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98" y="6016197"/>
            <a:ext cx="488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s-GT" altLang="es-GT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+15</a:t>
            </a:r>
            <a:r>
              <a:rPr lang="zh-TW" altLang="en-US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億</a:t>
            </a:r>
            <a:endParaRPr lang="en-US" altLang="es-GT" sz="18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  <p:sp>
        <p:nvSpPr>
          <p:cNvPr id="17" name="Google Shape;613;p23">
            <a:extLst>
              <a:ext uri="{FF2B5EF4-FFF2-40B4-BE49-F238E27FC236}">
                <a16:creationId xmlns:a16="http://schemas.microsoft.com/office/drawing/2014/main" id="{D63D54EE-D515-124F-91B9-4B176832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863" y="5417436"/>
            <a:ext cx="488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s-GT" altLang="es-GT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+12</a:t>
            </a:r>
            <a:r>
              <a:rPr lang="zh-TW" altLang="en-US" sz="1800" b="1" dirty="0">
                <a:solidFill>
                  <a:srgbClr val="1836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 panose="00000500000000000000" charset="0"/>
              </a:rPr>
              <a:t>億</a:t>
            </a:r>
            <a:endParaRPr lang="en-US" altLang="es-GT" sz="1800" b="1" dirty="0">
              <a:solidFill>
                <a:srgbClr val="18365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 panose="00000500000000000000" charset="0"/>
            </a:endParaRPr>
          </a:p>
        </p:txBody>
      </p:sp>
      <p:sp>
        <p:nvSpPr>
          <p:cNvPr id="18" name="Google Shape;600;p23">
            <a:extLst>
              <a:ext uri="{FF2B5EF4-FFF2-40B4-BE49-F238E27FC236}">
                <a16:creationId xmlns:a16="http://schemas.microsoft.com/office/drawing/2014/main" id="{E6906897-59EA-4161-9407-031D09F14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299" y="6547579"/>
            <a:ext cx="5935981" cy="2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資料來源：「鼓勵推動外銷及外商直接投資瓜地馬拉策略執行方案」。麥肯錫，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2020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年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10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月。</a:t>
            </a:r>
            <a:endParaRPr lang="en-US" altLang="es-GT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Google Shape;599;p23">
            <a:extLst>
              <a:ext uri="{FF2B5EF4-FFF2-40B4-BE49-F238E27FC236}">
                <a16:creationId xmlns:a16="http://schemas.microsoft.com/office/drawing/2014/main" id="{AB4D92C5-8DE3-40B1-B7C6-DE0229B6BB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5" y="2333842"/>
            <a:ext cx="5726112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oogle Shape;599;p23">
            <a:extLst>
              <a:ext uri="{FF2B5EF4-FFF2-40B4-BE49-F238E27FC236}">
                <a16:creationId xmlns:a16="http://schemas.microsoft.com/office/drawing/2014/main" id="{6A2C6579-BB38-48B7-9853-E146BFE402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5" y="5649864"/>
            <a:ext cx="57261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0D41740A-52A4-4241-A6DC-1767763A9AB9}"/>
              </a:ext>
            </a:extLst>
          </p:cNvPr>
          <p:cNvSpPr txBox="1"/>
          <p:nvPr/>
        </p:nvSpPr>
        <p:spPr>
          <a:xfrm>
            <a:off x="509975" y="2541519"/>
            <a:ext cx="6696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8AD3D3-BBD1-4761-89B3-E3C4756C19B7}"/>
              </a:ext>
            </a:extLst>
          </p:cNvPr>
          <p:cNvSpPr txBox="1"/>
          <p:nvPr/>
        </p:nvSpPr>
        <p:spPr>
          <a:xfrm>
            <a:off x="1350266" y="2541519"/>
            <a:ext cx="8961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產品項目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4A2105A-D0E2-4B77-A219-E1451D2BE9EF}"/>
              </a:ext>
            </a:extLst>
          </p:cNvPr>
          <p:cNvSpPr txBox="1"/>
          <p:nvPr/>
        </p:nvSpPr>
        <p:spPr>
          <a:xfrm>
            <a:off x="3505294" y="2356853"/>
            <a:ext cx="896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主要市場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9462CCE-6E02-48DE-AC56-333E09419DB3}"/>
              </a:ext>
            </a:extLst>
          </p:cNvPr>
          <p:cNvSpPr txBox="1"/>
          <p:nvPr/>
        </p:nvSpPr>
        <p:spPr>
          <a:xfrm>
            <a:off x="4305299" y="2345889"/>
            <a:ext cx="17457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潛力商機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（以美金百萬計算）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F00AA8E-CA32-4931-AE33-03640AD26A61}"/>
              </a:ext>
            </a:extLst>
          </p:cNvPr>
          <p:cNvSpPr txBox="1"/>
          <p:nvPr/>
        </p:nvSpPr>
        <p:spPr>
          <a:xfrm>
            <a:off x="536515" y="2905702"/>
            <a:ext cx="795463" cy="400110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農產、漁業、林業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1AAC523-0837-49EE-8DD3-61A8CE5DDB49}"/>
              </a:ext>
            </a:extLst>
          </p:cNvPr>
          <p:cNvSpPr txBox="1"/>
          <p:nvPr/>
        </p:nvSpPr>
        <p:spPr>
          <a:xfrm>
            <a:off x="513736" y="3513175"/>
            <a:ext cx="818242" cy="400110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食品加工業</a:t>
            </a:r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FF2CC72-DD28-4B63-9E26-08F8B2B8C06A}"/>
              </a:ext>
            </a:extLst>
          </p:cNvPr>
          <p:cNvSpPr txBox="1"/>
          <p:nvPr/>
        </p:nvSpPr>
        <p:spPr>
          <a:xfrm>
            <a:off x="536515" y="4108507"/>
            <a:ext cx="795463" cy="246221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化學產業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7ACB353-0978-4852-A06B-639C0DE5CE47}"/>
              </a:ext>
            </a:extLst>
          </p:cNvPr>
          <p:cNvSpPr txBox="1"/>
          <p:nvPr/>
        </p:nvSpPr>
        <p:spPr>
          <a:xfrm>
            <a:off x="536515" y="4614156"/>
            <a:ext cx="795463" cy="400110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塑膠與</a:t>
            </a:r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樹脂業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CFFDD9C-B105-467F-8670-8D7E4F05A590}"/>
              </a:ext>
            </a:extLst>
          </p:cNvPr>
          <p:cNvSpPr txBox="1"/>
          <p:nvPr/>
        </p:nvSpPr>
        <p:spPr>
          <a:xfrm>
            <a:off x="577031" y="5271184"/>
            <a:ext cx="663505" cy="246221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服裝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07E8CC9-DB42-498C-A77C-5AACCA0F507A}"/>
              </a:ext>
            </a:extLst>
          </p:cNvPr>
          <p:cNvSpPr txBox="1"/>
          <p:nvPr/>
        </p:nvSpPr>
        <p:spPr>
          <a:xfrm>
            <a:off x="536515" y="5768407"/>
            <a:ext cx="704021" cy="400110"/>
          </a:xfrm>
          <a:prstGeom prst="rect">
            <a:avLst/>
          </a:prstGeom>
          <a:solidFill>
            <a:srgbClr val="268BBF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電子產業</a:t>
            </a:r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3A84115-B952-46E8-AFA3-AC21CCBCA452}"/>
              </a:ext>
            </a:extLst>
          </p:cNvPr>
          <p:cNvSpPr txBox="1"/>
          <p:nvPr/>
        </p:nvSpPr>
        <p:spPr>
          <a:xfrm>
            <a:off x="1418928" y="2826254"/>
            <a:ext cx="185767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螃蟹類、冷凍魚貨、青菜與豆莢類、蕉類、鮮果、椰棗、鳳梨、酪梨及咖啡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F111AFC-7A9F-4CCB-A044-866EC27D20B3}"/>
              </a:ext>
            </a:extLst>
          </p:cNvPr>
          <p:cNvSpPr txBox="1"/>
          <p:nvPr/>
        </p:nvSpPr>
        <p:spPr>
          <a:xfrm>
            <a:off x="1418928" y="3480197"/>
            <a:ext cx="1802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醬料、調味料、加工食品、動物飼料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FDF7F98-4EC7-4308-B72D-579939C9F687}"/>
              </a:ext>
            </a:extLst>
          </p:cNvPr>
          <p:cNvSpPr txBox="1"/>
          <p:nvPr/>
        </p:nvSpPr>
        <p:spPr>
          <a:xfrm>
            <a:off x="1418928" y="4145726"/>
            <a:ext cx="138911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清潔用品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BAA9A41-5E83-413A-BCCD-70B8E60F8C60}"/>
              </a:ext>
            </a:extLst>
          </p:cNvPr>
          <p:cNvSpPr txBox="1"/>
          <p:nvPr/>
        </p:nvSpPr>
        <p:spPr>
          <a:xfrm>
            <a:off x="1418927" y="4708986"/>
            <a:ext cx="1857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用於包裝之塑膠用品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AC5F6B1-03D7-4F0B-89AC-70E051F356F6}"/>
              </a:ext>
            </a:extLst>
          </p:cNvPr>
          <p:cNvSpPr txBox="1"/>
          <p:nvPr/>
        </p:nvSpPr>
        <p:spPr>
          <a:xfrm>
            <a:off x="1418926" y="5138725"/>
            <a:ext cx="209445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男性襯衫、女裝襯衫、女性西裝（針織）、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恤、女性西裝（非針織）及男性西裝（非針織）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0087AAF-DCCA-42C1-8FFA-00827DA87E70}"/>
              </a:ext>
            </a:extLst>
          </p:cNvPr>
          <p:cNvSpPr txBox="1"/>
          <p:nvPr/>
        </p:nvSpPr>
        <p:spPr>
          <a:xfrm>
            <a:off x="1418926" y="5806137"/>
            <a:ext cx="20413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冰箱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BEC8787-3EDA-4A30-BB2F-AD9BB3D3FE56}"/>
              </a:ext>
            </a:extLst>
          </p:cNvPr>
          <p:cNvSpPr txBox="1"/>
          <p:nvPr/>
        </p:nvSpPr>
        <p:spPr>
          <a:xfrm>
            <a:off x="6202686" y="2786140"/>
            <a:ext cx="9884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製藥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ED2177F-5133-4821-94CC-D87B2F945EC8}"/>
              </a:ext>
            </a:extLst>
          </p:cNvPr>
          <p:cNvSpPr txBox="1"/>
          <p:nvPr/>
        </p:nvSpPr>
        <p:spPr>
          <a:xfrm>
            <a:off x="7908263" y="2807554"/>
            <a:ext cx="11289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醫療儀器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DA059D8-0892-4CC8-8687-714EE71B3D6C}"/>
              </a:ext>
            </a:extLst>
          </p:cNvPr>
          <p:cNvSpPr txBox="1"/>
          <p:nvPr/>
        </p:nvSpPr>
        <p:spPr>
          <a:xfrm>
            <a:off x="9220556" y="2786140"/>
            <a:ext cx="14169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電子零件製造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A5CCE75-8C2E-41FF-A9CD-5D4FDEDBD105}"/>
              </a:ext>
            </a:extLst>
          </p:cNvPr>
          <p:cNvSpPr txBox="1"/>
          <p:nvPr/>
        </p:nvSpPr>
        <p:spPr>
          <a:xfrm>
            <a:off x="10755145" y="2775740"/>
            <a:ext cx="13535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企業服務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（商業流程委外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BPO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＋資訊技術委外服務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ITO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5418B878-72D1-4703-8FC0-6F0282604264}"/>
              </a:ext>
            </a:extLst>
          </p:cNvPr>
          <p:cNvGrpSpPr/>
          <p:nvPr/>
        </p:nvGrpSpPr>
        <p:grpSpPr>
          <a:xfrm>
            <a:off x="-33997" y="0"/>
            <a:ext cx="12066319" cy="1251161"/>
            <a:chOff x="0" y="-56271"/>
            <a:chExt cx="12066319" cy="12511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06FE774-7951-4F8C-9732-CC1998BA6EB0}"/>
                </a:ext>
              </a:extLst>
            </p:cNvPr>
            <p:cNvSpPr/>
            <p:nvPr/>
          </p:nvSpPr>
          <p:spPr>
            <a:xfrm>
              <a:off x="0" y="-56271"/>
              <a:ext cx="8952710" cy="1199408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22B2013F-4A70-44F0-8041-185ADB888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087" y="-4518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761CC55F-C2AA-46DD-A917-C7036D57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14344" name="Google Shape;600;p23">
            <a:extLst>
              <a:ext uri="{FF2B5EF4-FFF2-40B4-BE49-F238E27FC236}">
                <a16:creationId xmlns:a16="http://schemas.microsoft.com/office/drawing/2014/main" id="{45B46F9A-116C-4E0F-B5DF-9179D586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879" y="6426029"/>
            <a:ext cx="5768341" cy="2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資料來源：「鼓勵推動外銷及外商直接投資瓜地馬拉策略執行方案」。麥肯錫，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2020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年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10</a:t>
            </a:r>
            <a:r>
              <a:rPr lang="zh-TW" altLang="en-US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月。</a:t>
            </a:r>
            <a:endParaRPr lang="en-US" altLang="es-GT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Google Shape;629;p24">
            <a:extLst>
              <a:ext uri="{FF2B5EF4-FFF2-40B4-BE49-F238E27FC236}">
                <a16:creationId xmlns:a16="http://schemas.microsoft.com/office/drawing/2014/main" id="{4820E828-EA7D-41BF-8413-0F1393B91D2A}"/>
              </a:ext>
            </a:extLst>
          </p:cNvPr>
          <p:cNvSpPr/>
          <p:nvPr/>
        </p:nvSpPr>
        <p:spPr>
          <a:xfrm>
            <a:off x="159678" y="368892"/>
            <a:ext cx="89527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瓜地馬拉將成為</a:t>
            </a:r>
            <a:r>
              <a:rPr lang="zh-TW" altLang="en-US" sz="24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製藥、醫療服務及醫療用品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產業之重要區域樞紐</a:t>
            </a:r>
            <a:endParaRPr lang="es-GT" sz="2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8" name="Google Shape;298;p9">
            <a:extLst>
              <a:ext uri="{FF2B5EF4-FFF2-40B4-BE49-F238E27FC236}">
                <a16:creationId xmlns:a16="http://schemas.microsoft.com/office/drawing/2014/main" id="{3DCAA65B-90DE-4043-9F5F-E1E2894B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6009"/>
            <a:ext cx="1660442" cy="26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1F3864"/>
              </a:buClr>
              <a:buSzPts val="3200"/>
            </a:pPr>
            <a:r>
              <a:rPr lang="es-ES_tradnl" altLang="es-GT" sz="3200" b="1" dirty="0">
                <a:solidFill>
                  <a:srgbClr val="268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Montserrat" charset="0"/>
              </a:rPr>
              <a:t>2025</a:t>
            </a:r>
            <a:r>
              <a:rPr lang="zh-TW" altLang="en-US" sz="3200" b="1" dirty="0">
                <a:solidFill>
                  <a:srgbClr val="268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Montserrat" charset="0"/>
              </a:rPr>
              <a:t>年願景</a:t>
            </a:r>
            <a:r>
              <a:rPr lang="es-ES_tradnl" altLang="es-GT" sz="3200" b="1" dirty="0">
                <a:solidFill>
                  <a:srgbClr val="268B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Montserrat" charset="0"/>
              </a:rPr>
              <a:t> </a:t>
            </a:r>
            <a:endParaRPr lang="es-ES_tradnl" altLang="es-GT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Montserrat" charset="0"/>
            </a:endParaRPr>
          </a:p>
        </p:txBody>
      </p:sp>
      <p:sp>
        <p:nvSpPr>
          <p:cNvPr id="49" name="Google Shape;298;p9">
            <a:extLst>
              <a:ext uri="{FF2B5EF4-FFF2-40B4-BE49-F238E27FC236}">
                <a16:creationId xmlns:a16="http://schemas.microsoft.com/office/drawing/2014/main" id="{17116190-959D-B14A-BE1B-A8120350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723" y="2163649"/>
            <a:ext cx="6215270" cy="25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透過其優秀菁英人才及成熟的商業生態系統，</a:t>
            </a:r>
            <a:r>
              <a:rPr lang="zh-TW" altLang="en-US" sz="40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讓瓜地馬拉成為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中美洲製藥產業的樞紐，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力求晉升為外銷美國及拉丁美洲國家市場的主要供應國。</a:t>
            </a:r>
          </a:p>
        </p:txBody>
      </p:sp>
      <p:pic>
        <p:nvPicPr>
          <p:cNvPr id="50" name="Picture 2" descr="Guatemala, el epicentro de desarrollo, producción y comercialización de productos farmacéuticos, vitamínicos y naturales">
            <a:extLst>
              <a:ext uri="{FF2B5EF4-FFF2-40B4-BE49-F238E27FC236}">
                <a16:creationId xmlns:a16="http://schemas.microsoft.com/office/drawing/2014/main" id="{2EDF6940-EFFA-0240-8661-585A64BB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029" y="2261926"/>
            <a:ext cx="3992799" cy="31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3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2583257A-C33B-8045-8376-E799230D7D40}"/>
              </a:ext>
            </a:extLst>
          </p:cNvPr>
          <p:cNvGrpSpPr/>
          <p:nvPr/>
        </p:nvGrpSpPr>
        <p:grpSpPr>
          <a:xfrm>
            <a:off x="0" y="-3263"/>
            <a:ext cx="12066319" cy="1066187"/>
            <a:chOff x="0" y="-56271"/>
            <a:chExt cx="12066319" cy="1237866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770C934-5614-BE43-8F6E-F6B2A178FE23}"/>
                </a:ext>
              </a:extLst>
            </p:cNvPr>
            <p:cNvSpPr/>
            <p:nvPr/>
          </p:nvSpPr>
          <p:spPr>
            <a:xfrm>
              <a:off x="0" y="-56271"/>
              <a:ext cx="8858992" cy="1199408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734DC779-2DB3-0341-AF26-8F8D4AD25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52022597-EBCC-1B44-8DE5-586D0944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C426721C-653A-E944-A29F-C0E09997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79" y="-93899"/>
            <a:ext cx="713326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從數據看瓜地馬拉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製藥、醫療服務及醫療用品產業</a:t>
            </a:r>
            <a:endParaRPr lang="en-US" altLang="es-GT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5AF6FF6-EAA6-004B-933E-8D284172882E}"/>
              </a:ext>
            </a:extLst>
          </p:cNvPr>
          <p:cNvGrpSpPr/>
          <p:nvPr/>
        </p:nvGrpSpPr>
        <p:grpSpPr>
          <a:xfrm>
            <a:off x="2722968" y="1170878"/>
            <a:ext cx="957021" cy="984663"/>
            <a:chOff x="4211638" y="3429000"/>
            <a:chExt cx="1222375" cy="1222375"/>
          </a:xfrm>
          <a:solidFill>
            <a:srgbClr val="328AC1"/>
          </a:solidFill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DF6DC2B6-5156-CD45-B2ED-3048609DB8F7}"/>
                </a:ext>
              </a:extLst>
            </p:cNvPr>
            <p:cNvSpPr/>
            <p:nvPr/>
          </p:nvSpPr>
          <p:spPr>
            <a:xfrm>
              <a:off x="4211638" y="3429000"/>
              <a:ext cx="1222375" cy="1222375"/>
            </a:xfrm>
            <a:prstGeom prst="ellipse">
              <a:avLst/>
            </a:prstGeom>
            <a:grpFill/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Gráfico 9" descr="Crecimiento empresarial con relleno sólido">
              <a:extLst>
                <a:ext uri="{FF2B5EF4-FFF2-40B4-BE49-F238E27FC236}">
                  <a16:creationId xmlns:a16="http://schemas.microsoft.com/office/drawing/2014/main" id="{54850D2E-A96A-FD46-B581-CB237AB4B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811" y="3670227"/>
              <a:ext cx="782987" cy="782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3FF7A99-E6F3-9D4C-9CE5-9380DF42D05A}"/>
              </a:ext>
            </a:extLst>
          </p:cNvPr>
          <p:cNvSpPr/>
          <p:nvPr/>
        </p:nvSpPr>
        <p:spPr>
          <a:xfrm>
            <a:off x="3779260" y="1430848"/>
            <a:ext cx="241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+8,000</a:t>
            </a:r>
            <a:endParaRPr lang="es-GT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A342725-53D5-9540-8B50-58FA6A654FAE}"/>
              </a:ext>
            </a:extLst>
          </p:cNvPr>
          <p:cNvSpPr/>
          <p:nvPr/>
        </p:nvSpPr>
        <p:spPr>
          <a:xfrm>
            <a:off x="5479168" y="1542673"/>
            <a:ext cx="557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直接員工及超過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萬間接員工</a:t>
            </a:r>
            <a:r>
              <a:rPr lang="es-ES_tradnl" altLang="es-GT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s-ES_tradnl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7A67DBF-1055-5643-955A-BB5468009EE3}"/>
              </a:ext>
            </a:extLst>
          </p:cNvPr>
          <p:cNvSpPr/>
          <p:nvPr/>
        </p:nvSpPr>
        <p:spPr>
          <a:xfrm>
            <a:off x="3918169" y="4502793"/>
            <a:ext cx="1753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18%</a:t>
            </a:r>
            <a:endParaRPr lang="es-GT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CDB0230-B880-D342-9957-14BB494C883B}"/>
              </a:ext>
            </a:extLst>
          </p:cNvPr>
          <p:cNvSpPr/>
          <p:nvPr/>
        </p:nvSpPr>
        <p:spPr>
          <a:xfrm>
            <a:off x="2669468" y="2229720"/>
            <a:ext cx="963014" cy="991172"/>
          </a:xfrm>
          <a:prstGeom prst="ellipse">
            <a:avLst/>
          </a:prstGeom>
          <a:solidFill>
            <a:srgbClr val="328AC1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Gráfico 34" descr="Producción con relleno sólido">
            <a:extLst>
              <a:ext uri="{FF2B5EF4-FFF2-40B4-BE49-F238E27FC236}">
                <a16:creationId xmlns:a16="http://schemas.microsoft.com/office/drawing/2014/main" id="{BC97A32A-2864-BE4E-98B0-336650B88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4526" y="2359470"/>
            <a:ext cx="710644" cy="710644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C96F91E7-D978-E34A-B93E-984B2753EA28}"/>
              </a:ext>
            </a:extLst>
          </p:cNvPr>
          <p:cNvSpPr/>
          <p:nvPr/>
        </p:nvSpPr>
        <p:spPr>
          <a:xfrm>
            <a:off x="3721443" y="2468004"/>
            <a:ext cx="241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+ 100</a:t>
            </a:r>
            <a:endParaRPr lang="es-GT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0E4944A-AE92-BD48-80E0-2E802FC507CD}"/>
              </a:ext>
            </a:extLst>
          </p:cNvPr>
          <p:cNvSpPr/>
          <p:nvPr/>
        </p:nvSpPr>
        <p:spPr>
          <a:xfrm>
            <a:off x="5303916" y="2560336"/>
            <a:ext cx="4708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實驗室及授權經銷商</a:t>
            </a:r>
            <a:endParaRPr lang="es-ES_tradnl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DE6FC635-7B0E-444C-A279-F482ED83A8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-8072" y="537584"/>
            <a:ext cx="5680087" cy="6356333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39FEC6C6-F87F-6B4C-9060-EB563887A46A}"/>
              </a:ext>
            </a:extLst>
          </p:cNvPr>
          <p:cNvSpPr/>
          <p:nvPr/>
        </p:nvSpPr>
        <p:spPr>
          <a:xfrm>
            <a:off x="4972195" y="4616802"/>
            <a:ext cx="7003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外銷成長率，截至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月（達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2.14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億美元）</a:t>
            </a:r>
            <a:endParaRPr 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734E0EE-08C3-6E4B-B906-5FAA4A4751D3}"/>
              </a:ext>
            </a:extLst>
          </p:cNvPr>
          <p:cNvGrpSpPr/>
          <p:nvPr/>
        </p:nvGrpSpPr>
        <p:grpSpPr>
          <a:xfrm>
            <a:off x="2645235" y="4371877"/>
            <a:ext cx="1020638" cy="991172"/>
            <a:chOff x="241311" y="2794869"/>
            <a:chExt cx="913031" cy="890061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204140A8-D4C9-2449-8F86-D4DFFFA80371}"/>
                </a:ext>
              </a:extLst>
            </p:cNvPr>
            <p:cNvSpPr/>
            <p:nvPr/>
          </p:nvSpPr>
          <p:spPr>
            <a:xfrm>
              <a:off x="241311" y="2794869"/>
              <a:ext cx="913031" cy="890061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2" name="Gráfico 5" descr="Gráfico de barras con tendencia alcista con relleno sólido">
              <a:extLst>
                <a:ext uri="{FF2B5EF4-FFF2-40B4-BE49-F238E27FC236}">
                  <a16:creationId xmlns:a16="http://schemas.microsoft.com/office/drawing/2014/main" id="{05785329-7B55-0146-92E6-F4AAFA16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575" y="2948856"/>
              <a:ext cx="638090" cy="668254"/>
            </a:xfrm>
            <a:prstGeom prst="rect">
              <a:avLst/>
            </a:prstGeom>
          </p:spPr>
        </p:pic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E0E44-0F13-DA4F-9A97-1654DA628001}"/>
              </a:ext>
            </a:extLst>
          </p:cNvPr>
          <p:cNvSpPr/>
          <p:nvPr/>
        </p:nvSpPr>
        <p:spPr>
          <a:xfrm>
            <a:off x="3779414" y="5681785"/>
            <a:ext cx="339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+USD 2</a:t>
            </a:r>
            <a:r>
              <a:rPr lang="en-US" altLang="zh-TW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 </a:t>
            </a:r>
            <a:endParaRPr lang="es-GT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42547D8-5895-4B47-8EE7-936EFFBB068D}"/>
              </a:ext>
            </a:extLst>
          </p:cNvPr>
          <p:cNvGrpSpPr/>
          <p:nvPr/>
        </p:nvGrpSpPr>
        <p:grpSpPr>
          <a:xfrm>
            <a:off x="2712553" y="5403740"/>
            <a:ext cx="978524" cy="944180"/>
            <a:chOff x="2712553" y="5403740"/>
            <a:chExt cx="978524" cy="94418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FD41D86-7C93-1E4E-ADF6-804926A7E630}"/>
                </a:ext>
              </a:extLst>
            </p:cNvPr>
            <p:cNvSpPr/>
            <p:nvPr/>
          </p:nvSpPr>
          <p:spPr>
            <a:xfrm>
              <a:off x="2712553" y="5403740"/>
              <a:ext cx="978524" cy="944180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Gráfico 7" descr="Globo terráqueo: América con relleno sólido">
              <a:extLst>
                <a:ext uri="{FF2B5EF4-FFF2-40B4-BE49-F238E27FC236}">
                  <a16:creationId xmlns:a16="http://schemas.microsoft.com/office/drawing/2014/main" id="{BEDEF273-CE3C-2B4C-BBFF-6ACEF81B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4790" y="5485122"/>
              <a:ext cx="885410" cy="811680"/>
            </a:xfrm>
            <a:prstGeom prst="rect">
              <a:avLst/>
            </a:prstGeom>
          </p:spPr>
        </p:pic>
      </p:grpSp>
      <p:sp>
        <p:nvSpPr>
          <p:cNvPr id="48" name="Elipse 47">
            <a:extLst>
              <a:ext uri="{FF2B5EF4-FFF2-40B4-BE49-F238E27FC236}">
                <a16:creationId xmlns:a16="http://schemas.microsoft.com/office/drawing/2014/main" id="{615DB021-5847-F64B-B342-3A46260348B6}"/>
              </a:ext>
            </a:extLst>
          </p:cNvPr>
          <p:cNvSpPr/>
          <p:nvPr/>
        </p:nvSpPr>
        <p:spPr>
          <a:xfrm>
            <a:off x="2700187" y="3295071"/>
            <a:ext cx="963013" cy="962676"/>
          </a:xfrm>
          <a:prstGeom prst="ellipse">
            <a:avLst/>
          </a:prstGeom>
          <a:solidFill>
            <a:srgbClr val="328AC1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6236A68A-E5DA-2A47-B7E8-CD078C7E015A}"/>
              </a:ext>
            </a:extLst>
          </p:cNvPr>
          <p:cNvSpPr/>
          <p:nvPr/>
        </p:nvSpPr>
        <p:spPr>
          <a:xfrm>
            <a:off x="3725322" y="3403764"/>
            <a:ext cx="241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GT" sz="3600" b="1" dirty="0">
                <a:solidFill>
                  <a:srgbClr val="0067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+ 300</a:t>
            </a:r>
            <a:endParaRPr lang="es-GT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Gráfico 2" descr="Mujer científica con relleno sólido">
            <a:extLst>
              <a:ext uri="{FF2B5EF4-FFF2-40B4-BE49-F238E27FC236}">
                <a16:creationId xmlns:a16="http://schemas.microsoft.com/office/drawing/2014/main" id="{978E1FC8-710B-3A49-B113-A15018DF5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8423" y="3429000"/>
            <a:ext cx="706542" cy="706542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142D9A3E-8CA2-BB4B-83FC-D6D53578464B}"/>
              </a:ext>
            </a:extLst>
          </p:cNvPr>
          <p:cNvSpPr/>
          <p:nvPr/>
        </p:nvSpPr>
        <p:spPr>
          <a:xfrm>
            <a:off x="5303916" y="3531687"/>
            <a:ext cx="4708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臨床實驗</a:t>
            </a:r>
            <a:endParaRPr lang="es-ES_tradnl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ángulo 38">
            <a:extLst>
              <a:ext uri="{FF2B5EF4-FFF2-40B4-BE49-F238E27FC236}">
                <a16:creationId xmlns:a16="http://schemas.microsoft.com/office/drawing/2014/main" id="{9024E60D-811B-42E0-8EDD-969C8F20D84D}"/>
              </a:ext>
            </a:extLst>
          </p:cNvPr>
          <p:cNvSpPr/>
          <p:nvPr/>
        </p:nvSpPr>
        <p:spPr>
          <a:xfrm>
            <a:off x="5551315" y="5754231"/>
            <a:ext cx="44613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億美金，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年間</a:t>
            </a:r>
            <a:endParaRPr 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79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E1756CE4-17F1-2F4D-B9C2-50FC71A8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0" y="1331905"/>
            <a:ext cx="6264431" cy="439405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AFFA51B1-CCB4-D744-BB00-6716F03B05FE}"/>
              </a:ext>
            </a:extLst>
          </p:cNvPr>
          <p:cNvSpPr/>
          <p:nvPr/>
        </p:nvSpPr>
        <p:spPr>
          <a:xfrm>
            <a:off x="135213" y="1639681"/>
            <a:ext cx="1222375" cy="1222375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ángulo 21">
            <a:extLst>
              <a:ext uri="{FF2B5EF4-FFF2-40B4-BE49-F238E27FC236}">
                <a16:creationId xmlns:a16="http://schemas.microsoft.com/office/drawing/2014/main" id="{C9C90E02-7D62-754B-B4EC-D6DB656B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200" y="1751975"/>
            <a:ext cx="499929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年超過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億美元的</a:t>
            </a:r>
            <a:endParaRPr kumimoji="0" lang="en-US" altLang="zh-TW" sz="3200" i="0" u="none" strike="noStrike" kern="1200" cap="none" spc="0" normalizeH="0" baseline="0" noProof="0" dirty="0">
              <a:ln>
                <a:noFill/>
              </a:ln>
              <a:solidFill>
                <a:srgbClr val="00223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藥品銷售量</a:t>
            </a:r>
            <a:endParaRPr lang="es-ES_tradnl" alt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於未來</a:t>
            </a:r>
            <a:r>
              <a:rPr lang="en-US" altLang="zh-TW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年內達</a:t>
            </a:r>
            <a:r>
              <a:rPr lang="en-US" altLang="zh-TW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成長率</a:t>
            </a:r>
            <a:endParaRPr kumimoji="0" lang="es-ES_tradnl" altLang="es-GT" sz="1600" i="0" u="none" strike="noStrike" kern="1200" cap="none" spc="0" normalizeH="0" baseline="0" noProof="0" dirty="0">
              <a:ln>
                <a:noFill/>
              </a:ln>
              <a:solidFill>
                <a:srgbClr val="00223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Gráfico 5" descr="Gráfico de barras con tendencia alcista con relleno sólido">
            <a:extLst>
              <a:ext uri="{FF2B5EF4-FFF2-40B4-BE49-F238E27FC236}">
                <a16:creationId xmlns:a16="http://schemas.microsoft.com/office/drawing/2014/main" id="{51DE7CB4-C60A-0744-8AB0-F2F06127C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6" y="1793668"/>
            <a:ext cx="873125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6CBB09-E03B-2B46-A375-468514BDAC5B}"/>
              </a:ext>
            </a:extLst>
          </p:cNvPr>
          <p:cNvSpPr txBox="1"/>
          <p:nvPr/>
        </p:nvSpPr>
        <p:spPr>
          <a:xfrm>
            <a:off x="6983625" y="5853535"/>
            <a:ext cx="5844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資料來源：惠譽國際（</a:t>
            </a:r>
            <a:r>
              <a:rPr lang="es-GT" sz="1000" dirty="0"/>
              <a:t>Fitch &amp; Ratings</a:t>
            </a:r>
            <a:r>
              <a:rPr lang="zh-TW" altLang="en-US" sz="1000" dirty="0"/>
              <a:t>），瓜地馬拉銀行</a:t>
            </a:r>
            <a:r>
              <a:rPr lang="es-GT" sz="1000" dirty="0"/>
              <a:t> </a:t>
            </a:r>
            <a:r>
              <a:rPr lang="zh-TW" altLang="en-US" sz="1000" dirty="0"/>
              <a:t>（</a:t>
            </a:r>
            <a:r>
              <a:rPr lang="es-GT" sz="1000" dirty="0"/>
              <a:t>Banco de Guatemala</a:t>
            </a:r>
            <a:r>
              <a:rPr lang="zh-TW" altLang="en-US" sz="1000" dirty="0"/>
              <a:t>）</a:t>
            </a:r>
            <a:endParaRPr lang="es-GT" sz="100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D82B540-EB8B-DD4A-9D4C-8979EC6DD6E5}"/>
              </a:ext>
            </a:extLst>
          </p:cNvPr>
          <p:cNvSpPr/>
          <p:nvPr/>
        </p:nvSpPr>
        <p:spPr>
          <a:xfrm>
            <a:off x="135213" y="3721030"/>
            <a:ext cx="1222375" cy="1222375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Gráfico 7" descr="Globo terráqueo: América con relleno sólido">
            <a:extLst>
              <a:ext uri="{FF2B5EF4-FFF2-40B4-BE49-F238E27FC236}">
                <a16:creationId xmlns:a16="http://schemas.microsoft.com/office/drawing/2014/main" id="{37B98566-5955-DF4E-9727-A398ECC98A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06" y="3798023"/>
            <a:ext cx="1068388" cy="106838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2583257A-C33B-8045-8376-E799230D7D40}"/>
              </a:ext>
            </a:extLst>
          </p:cNvPr>
          <p:cNvGrpSpPr/>
          <p:nvPr/>
        </p:nvGrpSpPr>
        <p:grpSpPr>
          <a:xfrm>
            <a:off x="0" y="-3263"/>
            <a:ext cx="12066319" cy="1066187"/>
            <a:chOff x="0" y="-56271"/>
            <a:chExt cx="12066319" cy="1237866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770C934-5614-BE43-8F6E-F6B2A178FE23}"/>
                </a:ext>
              </a:extLst>
            </p:cNvPr>
            <p:cNvSpPr/>
            <p:nvPr/>
          </p:nvSpPr>
          <p:spPr>
            <a:xfrm>
              <a:off x="0" y="-56271"/>
              <a:ext cx="8858992" cy="1199408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734DC779-2DB3-0341-AF26-8F8D4AD25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52022597-EBCC-1B44-8DE5-586D0944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C426721C-653A-E944-A29F-C0E09997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6" y="67330"/>
            <a:ext cx="876768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s-GT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瓜地馬拉是中美洲最大的製藥與醫療用品市場</a:t>
            </a:r>
            <a:r>
              <a:rPr lang="es-GT" altLang="es-GT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es-GT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ángulo 21">
            <a:extLst>
              <a:ext uri="{FF2B5EF4-FFF2-40B4-BE49-F238E27FC236}">
                <a16:creationId xmlns:a16="http://schemas.microsoft.com/office/drawing/2014/main" id="{0929A79D-FD16-486E-B252-E0FBD139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594" y="3825076"/>
            <a:ext cx="53245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年超過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10.296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億美金的藥品外銷量</a:t>
            </a:r>
            <a:endParaRPr lang="es-ES_tradnl" alt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年內外銷量達</a:t>
            </a:r>
            <a:r>
              <a:rPr lang="en-US" altLang="zh-TW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成長率，</a:t>
            </a:r>
            <a:endParaRPr lang="en-US" altLang="zh-TW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進口量達</a:t>
            </a:r>
            <a:r>
              <a:rPr lang="en-US" altLang="zh-TW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5.2%</a:t>
            </a:r>
            <a:r>
              <a:rPr lang="zh-TW" altLang="en-US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成長率</a:t>
            </a:r>
            <a:endParaRPr kumimoji="0" lang="es-ES_tradnl" altLang="es-GT" sz="1600" i="0" u="none" strike="noStrike" kern="1200" cap="none" spc="0" normalizeH="0" baseline="0" noProof="0" dirty="0">
              <a:ln>
                <a:noFill/>
              </a:ln>
              <a:solidFill>
                <a:srgbClr val="00223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CuadroTexto 2">
            <a:extLst>
              <a:ext uri="{FF2B5EF4-FFF2-40B4-BE49-F238E27FC236}">
                <a16:creationId xmlns:a16="http://schemas.microsoft.com/office/drawing/2014/main" id="{2D1E95CF-10F1-452F-BC36-AE0DDA2A47BA}"/>
              </a:ext>
            </a:extLst>
          </p:cNvPr>
          <p:cNvSpPr txBox="1"/>
          <p:nvPr/>
        </p:nvSpPr>
        <p:spPr>
          <a:xfrm>
            <a:off x="7902662" y="1582846"/>
            <a:ext cx="2460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2E48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製藥市場預測</a:t>
            </a:r>
            <a:endParaRPr lang="es-GT" sz="1400" b="1" dirty="0">
              <a:solidFill>
                <a:srgbClr val="2E489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CuadroTexto 2">
            <a:extLst>
              <a:ext uri="{FF2B5EF4-FFF2-40B4-BE49-F238E27FC236}">
                <a16:creationId xmlns:a16="http://schemas.microsoft.com/office/drawing/2014/main" id="{E5B26872-C501-4FCF-B2AF-B5E972B79A43}"/>
              </a:ext>
            </a:extLst>
          </p:cNvPr>
          <p:cNvSpPr txBox="1"/>
          <p:nvPr/>
        </p:nvSpPr>
        <p:spPr>
          <a:xfrm>
            <a:off x="7762943" y="5052122"/>
            <a:ext cx="14572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2E48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製藥市場銷售量</a:t>
            </a:r>
            <a:endParaRPr lang="es-GT" sz="1000" b="1" dirty="0">
              <a:solidFill>
                <a:srgbClr val="2E489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CuadroTexto 2">
            <a:extLst>
              <a:ext uri="{FF2B5EF4-FFF2-40B4-BE49-F238E27FC236}">
                <a16:creationId xmlns:a16="http://schemas.microsoft.com/office/drawing/2014/main" id="{9929E471-4317-4F9D-8394-3FE8C123483D}"/>
              </a:ext>
            </a:extLst>
          </p:cNvPr>
          <p:cNvSpPr txBox="1"/>
          <p:nvPr/>
        </p:nvSpPr>
        <p:spPr>
          <a:xfrm>
            <a:off x="7762943" y="5239022"/>
            <a:ext cx="14572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2E48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製藥市場銷售量</a:t>
            </a:r>
            <a:endParaRPr lang="es-GT" sz="1000" b="1" dirty="0">
              <a:solidFill>
                <a:srgbClr val="2E489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12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1">
            <a:extLst>
              <a:ext uri="{FF2B5EF4-FFF2-40B4-BE49-F238E27FC236}">
                <a16:creationId xmlns:a16="http://schemas.microsoft.com/office/drawing/2014/main" id="{A048576E-610A-8343-9716-2B7FCF62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931" y="1396562"/>
            <a:ext cx="46470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年外銷總量</a:t>
            </a:r>
            <a:endParaRPr lang="es-ES_tradnl" altLang="es-GT" sz="28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2.75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億美金</a:t>
            </a:r>
            <a:endParaRPr lang="es-ES_tradnl" altLang="es-GT" sz="36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過去三年平均成長率達</a:t>
            </a:r>
            <a:r>
              <a:rPr lang="en-US" altLang="zh-TW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6%</a:t>
            </a:r>
          </a:p>
        </p:txBody>
      </p:sp>
      <p:pic>
        <p:nvPicPr>
          <p:cNvPr id="16" name="Gráfico 7" descr="Globo terráqueo: América con relleno sólido">
            <a:extLst>
              <a:ext uri="{FF2B5EF4-FFF2-40B4-BE49-F238E27FC236}">
                <a16:creationId xmlns:a16="http://schemas.microsoft.com/office/drawing/2014/main" id="{9D52C606-5AFB-C84B-8ED8-C74194A1E0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94" y="1705438"/>
            <a:ext cx="611179" cy="611178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C1774AB-39CE-CF43-B985-8B6288392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76974"/>
              </p:ext>
            </p:extLst>
          </p:nvPr>
        </p:nvGraphicFramePr>
        <p:xfrm>
          <a:off x="251116" y="2894125"/>
          <a:ext cx="5357835" cy="278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EA645515-1A32-0C4D-A3A8-7C3B0DE4BF13}"/>
              </a:ext>
            </a:extLst>
          </p:cNvPr>
          <p:cNvSpPr/>
          <p:nvPr/>
        </p:nvSpPr>
        <p:spPr>
          <a:xfrm>
            <a:off x="5956654" y="1702814"/>
            <a:ext cx="942381" cy="942381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Gráfico 3" descr="Mapa con marcador con relleno sólido">
            <a:extLst>
              <a:ext uri="{FF2B5EF4-FFF2-40B4-BE49-F238E27FC236}">
                <a16:creationId xmlns:a16="http://schemas.microsoft.com/office/drawing/2014/main" id="{1E4D11C9-5B63-844B-AD59-8580C8979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151" y="1763625"/>
            <a:ext cx="717331" cy="717331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72F0FF01-B604-4C4C-9CA7-8F45A352129C}"/>
              </a:ext>
            </a:extLst>
          </p:cNvPr>
          <p:cNvSpPr/>
          <p:nvPr/>
        </p:nvSpPr>
        <p:spPr>
          <a:xfrm>
            <a:off x="5956652" y="4997665"/>
            <a:ext cx="942381" cy="942381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Gráfico 5" descr="Aguja con relleno sólido">
            <a:extLst>
              <a:ext uri="{FF2B5EF4-FFF2-40B4-BE49-F238E27FC236}">
                <a16:creationId xmlns:a16="http://schemas.microsoft.com/office/drawing/2014/main" id="{ECB0927B-10C5-654B-82A8-C82D7A348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3684" y="5128996"/>
            <a:ext cx="708316" cy="708316"/>
          </a:xfrm>
          <a:prstGeom prst="rect">
            <a:avLst/>
          </a:prstGeom>
        </p:spPr>
      </p:pic>
      <p:sp>
        <p:nvSpPr>
          <p:cNvPr id="23" name="Rectángulo 21">
            <a:extLst>
              <a:ext uri="{FF2B5EF4-FFF2-40B4-BE49-F238E27FC236}">
                <a16:creationId xmlns:a16="http://schemas.microsoft.com/office/drawing/2014/main" id="{950872C9-8B3E-F642-975D-A41A2123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532" y="1335705"/>
            <a:ext cx="46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主要外銷市場</a:t>
            </a:r>
            <a:endParaRPr lang="es-ES_tradnl" alt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A1D15614-1C66-FE47-8E8F-3F737A75B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559905"/>
              </p:ext>
            </p:extLst>
          </p:nvPr>
        </p:nvGraphicFramePr>
        <p:xfrm>
          <a:off x="6492614" y="1795749"/>
          <a:ext cx="5504057" cy="255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Rectángulo 21">
            <a:extLst>
              <a:ext uri="{FF2B5EF4-FFF2-40B4-BE49-F238E27FC236}">
                <a16:creationId xmlns:a16="http://schemas.microsoft.com/office/drawing/2014/main" id="{43C919EA-2020-854B-A5A0-2001F869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855" y="4629612"/>
            <a:ext cx="46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主要外銷產品</a:t>
            </a:r>
            <a:endParaRPr lang="es-ES_tradnl" alt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Rectángulo 21">
            <a:extLst>
              <a:ext uri="{FF2B5EF4-FFF2-40B4-BE49-F238E27FC236}">
                <a16:creationId xmlns:a16="http://schemas.microsoft.com/office/drawing/2014/main" id="{A351AC0C-F507-824D-8C9C-6C95B699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902" y="5234656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治療藥物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ángulo 21">
            <a:extLst>
              <a:ext uri="{FF2B5EF4-FFF2-40B4-BE49-F238E27FC236}">
                <a16:creationId xmlns:a16="http://schemas.microsoft.com/office/drawing/2014/main" id="{2E567592-1B11-5546-866A-01CE2C8B8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770" y="5215182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ángulo 21">
            <a:extLst>
              <a:ext uri="{FF2B5EF4-FFF2-40B4-BE49-F238E27FC236}">
                <a16:creationId xmlns:a16="http://schemas.microsoft.com/office/drawing/2014/main" id="{808712A2-9577-C147-8C92-2BD35FEC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354" y="5215182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抗生素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Rectángulo 21">
            <a:extLst>
              <a:ext uri="{FF2B5EF4-FFF2-40B4-BE49-F238E27FC236}">
                <a16:creationId xmlns:a16="http://schemas.microsoft.com/office/drawing/2014/main" id="{C66E7022-0499-4347-94CB-540135EA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017" y="5690111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2.593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35" name="Rectángulo 21">
            <a:extLst>
              <a:ext uri="{FF2B5EF4-FFF2-40B4-BE49-F238E27FC236}">
                <a16:creationId xmlns:a16="http://schemas.microsoft.com/office/drawing/2014/main" id="{D7F4FA7E-79E7-3F4C-ADB0-008C6B99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770" y="5698812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6.02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百萬美元</a:t>
            </a: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36" name="Rectángulo 21">
            <a:extLst>
              <a:ext uri="{FF2B5EF4-FFF2-40B4-BE49-F238E27FC236}">
                <a16:creationId xmlns:a16="http://schemas.microsoft.com/office/drawing/2014/main" id="{67BDE4B3-D22B-CB47-85AD-B16E5CBF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353" y="5678665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百萬美元</a:t>
            </a:r>
            <a:endParaRPr lang="es-ES_tradnl" altLang="es-GT" sz="12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4342B9C-250C-3542-A6A8-23C36EE8E097}"/>
              </a:ext>
            </a:extLst>
          </p:cNvPr>
          <p:cNvGrpSpPr/>
          <p:nvPr/>
        </p:nvGrpSpPr>
        <p:grpSpPr>
          <a:xfrm>
            <a:off x="208186" y="1414831"/>
            <a:ext cx="1027982" cy="942381"/>
            <a:chOff x="290513" y="1870075"/>
            <a:chExt cx="1223962" cy="1223963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724D8A-85C4-7748-9506-AEB1AD5F32A9}"/>
                </a:ext>
              </a:extLst>
            </p:cNvPr>
            <p:cNvSpPr/>
            <p:nvPr/>
          </p:nvSpPr>
          <p:spPr>
            <a:xfrm>
              <a:off x="290513" y="1870075"/>
              <a:ext cx="1223962" cy="1223963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0" name="Gráfico 7" descr="Globo terráqueo: América con relleno sólido">
              <a:extLst>
                <a:ext uri="{FF2B5EF4-FFF2-40B4-BE49-F238E27FC236}">
                  <a16:creationId xmlns:a16="http://schemas.microsoft.com/office/drawing/2014/main" id="{403A9EA1-C92D-9846-ACEB-CB8D28C33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300" y="1957388"/>
              <a:ext cx="1068388" cy="1068387"/>
            </a:xfrm>
            <a:prstGeom prst="rect">
              <a:avLst/>
            </a:prstGeom>
          </p:spPr>
        </p:pic>
        <p:pic>
          <p:nvPicPr>
            <p:cNvPr id="41" name="Gráfico 11" descr="Atrás con relleno sólido">
              <a:extLst>
                <a:ext uri="{FF2B5EF4-FFF2-40B4-BE49-F238E27FC236}">
                  <a16:creationId xmlns:a16="http://schemas.microsoft.com/office/drawing/2014/main" id="{70C92EB1-89C8-4149-8EA6-1BF6412C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2032000"/>
              <a:ext cx="628650" cy="628650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67CC26-D570-1E4B-9802-11A5F54232E2}"/>
              </a:ext>
            </a:extLst>
          </p:cNvPr>
          <p:cNvSpPr txBox="1"/>
          <p:nvPr/>
        </p:nvSpPr>
        <p:spPr>
          <a:xfrm>
            <a:off x="8793770" y="6357132"/>
            <a:ext cx="34909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資料來源：瓜地馬拉（</a:t>
            </a:r>
            <a:r>
              <a:rPr lang="es-GT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Banco de Guatemala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s-GT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0C5D749-E17E-C142-9310-31E788D1B6BB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E2617C8-5040-CE49-8FD2-731D3870913D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9636B316-EDE4-F142-B4FC-AE79B6AA5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A95E0E69-78CD-CB43-8157-69E85EED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55C9C59D-136F-BB4A-A8F9-E7DD43DC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81" y="144804"/>
            <a:ext cx="876768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2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瓜地馬拉是中美洲最大的醫療用品出口國</a:t>
            </a:r>
            <a:endParaRPr lang="en-US" altLang="es-GT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69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EA645515-1A32-0C4D-A3A8-7C3B0DE4BF13}"/>
              </a:ext>
            </a:extLst>
          </p:cNvPr>
          <p:cNvSpPr/>
          <p:nvPr/>
        </p:nvSpPr>
        <p:spPr>
          <a:xfrm>
            <a:off x="5956654" y="1702814"/>
            <a:ext cx="942381" cy="942381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Gráfico 3" descr="Mapa con marcador con relleno sólido">
            <a:extLst>
              <a:ext uri="{FF2B5EF4-FFF2-40B4-BE49-F238E27FC236}">
                <a16:creationId xmlns:a16="http://schemas.microsoft.com/office/drawing/2014/main" id="{1E4D11C9-5B63-844B-AD59-8580C897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51" y="1763625"/>
            <a:ext cx="717331" cy="717331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72F0FF01-B604-4C4C-9CA7-8F45A352129C}"/>
              </a:ext>
            </a:extLst>
          </p:cNvPr>
          <p:cNvSpPr/>
          <p:nvPr/>
        </p:nvSpPr>
        <p:spPr>
          <a:xfrm>
            <a:off x="5956652" y="4997665"/>
            <a:ext cx="942381" cy="942381"/>
          </a:xfrm>
          <a:prstGeom prst="ellipse">
            <a:avLst/>
          </a:prstGeom>
          <a:solidFill>
            <a:srgbClr val="278AC0"/>
          </a:solidFill>
          <a:ln>
            <a:solidFill>
              <a:srgbClr val="278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Gráfico 5" descr="Aguja con relleno sólido">
            <a:extLst>
              <a:ext uri="{FF2B5EF4-FFF2-40B4-BE49-F238E27FC236}">
                <a16:creationId xmlns:a16="http://schemas.microsoft.com/office/drawing/2014/main" id="{ECB0927B-10C5-654B-82A8-C82D7A34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3684" y="5128996"/>
            <a:ext cx="708316" cy="708316"/>
          </a:xfrm>
          <a:prstGeom prst="rect">
            <a:avLst/>
          </a:prstGeom>
        </p:spPr>
      </p:pic>
      <p:sp>
        <p:nvSpPr>
          <p:cNvPr id="23" name="Rectángulo 21">
            <a:extLst>
              <a:ext uri="{FF2B5EF4-FFF2-40B4-BE49-F238E27FC236}">
                <a16:creationId xmlns:a16="http://schemas.microsoft.com/office/drawing/2014/main" id="{950872C9-8B3E-F642-975D-A41A2123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532" y="1335705"/>
            <a:ext cx="46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主要進口來源國</a:t>
            </a:r>
            <a:endParaRPr lang="es-ES_tradnl" altLang="es-GT" sz="24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ángulo 21">
            <a:extLst>
              <a:ext uri="{FF2B5EF4-FFF2-40B4-BE49-F238E27FC236}">
                <a16:creationId xmlns:a16="http://schemas.microsoft.com/office/drawing/2014/main" id="{43C919EA-2020-854B-A5A0-2001F869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10" y="4671267"/>
            <a:ext cx="46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主要進口產品</a:t>
            </a:r>
            <a:r>
              <a:rPr lang="es-ES_tradnl" altLang="es-GT" sz="24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464903B6-F0E1-8E4E-B0F4-4775184EB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339529"/>
              </p:ext>
            </p:extLst>
          </p:nvPr>
        </p:nvGraphicFramePr>
        <p:xfrm>
          <a:off x="498941" y="2825370"/>
          <a:ext cx="52061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A54DCC4A-6C18-7543-84F4-EF0883450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288887"/>
              </p:ext>
            </p:extLst>
          </p:nvPr>
        </p:nvGraphicFramePr>
        <p:xfrm>
          <a:off x="6320241" y="1866655"/>
          <a:ext cx="672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872BEB4C-B958-D74E-A406-C09D4073C268}"/>
              </a:ext>
            </a:extLst>
          </p:cNvPr>
          <p:cNvGrpSpPr/>
          <p:nvPr/>
        </p:nvGrpSpPr>
        <p:grpSpPr>
          <a:xfrm>
            <a:off x="109284" y="1372687"/>
            <a:ext cx="1050776" cy="995329"/>
            <a:chOff x="109284" y="1372687"/>
            <a:chExt cx="1050776" cy="99532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5CF912B-25B8-7649-B4A4-E1A005354BE5}"/>
                </a:ext>
              </a:extLst>
            </p:cNvPr>
            <p:cNvSpPr/>
            <p:nvPr/>
          </p:nvSpPr>
          <p:spPr>
            <a:xfrm>
              <a:off x="109284" y="1372687"/>
              <a:ext cx="1050776" cy="995329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6" name="Gráfico 7" descr="Globo terráqueo: América con relleno sólido">
              <a:extLst>
                <a:ext uri="{FF2B5EF4-FFF2-40B4-BE49-F238E27FC236}">
                  <a16:creationId xmlns:a16="http://schemas.microsoft.com/office/drawing/2014/main" id="{9D52C606-5AFB-C84B-8ED8-C74194A1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678" y="1478669"/>
              <a:ext cx="791203" cy="791202"/>
            </a:xfrm>
            <a:prstGeom prst="rect">
              <a:avLst/>
            </a:prstGeom>
          </p:spPr>
        </p:pic>
        <p:pic>
          <p:nvPicPr>
            <p:cNvPr id="3" name="Gráfico 2" descr="Atrás con relleno sólido">
              <a:extLst>
                <a:ext uri="{FF2B5EF4-FFF2-40B4-BE49-F238E27FC236}">
                  <a16:creationId xmlns:a16="http://schemas.microsoft.com/office/drawing/2014/main" id="{A94F3311-EF13-1749-87AE-6D40DBD1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855586">
              <a:off x="555726" y="1373000"/>
              <a:ext cx="559020" cy="781249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745A9A-6C98-6B46-93CF-E73D5A10AD9B}"/>
              </a:ext>
            </a:extLst>
          </p:cNvPr>
          <p:cNvSpPr txBox="1"/>
          <p:nvPr/>
        </p:nvSpPr>
        <p:spPr>
          <a:xfrm>
            <a:off x="10007050" y="6357132"/>
            <a:ext cx="227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Fuente: Banco de Guatemala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1BE62AB-DCC2-8E48-990F-AED1B449E23B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2202C0F-7460-CA46-9432-40100606607C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1E6A8923-74D7-1145-BC50-48E8CC17A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EFFC557B-4A1D-8B46-8E12-C8CAA854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38" name="Título 1">
            <a:extLst>
              <a:ext uri="{FF2B5EF4-FFF2-40B4-BE49-F238E27FC236}">
                <a16:creationId xmlns:a16="http://schemas.microsoft.com/office/drawing/2014/main" id="{DA856937-DBDE-4188-90CF-95F21D24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78" y="188851"/>
            <a:ext cx="876768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2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瓜地馬拉自多個國家輸入原物料及製藥用品</a:t>
            </a:r>
            <a:endParaRPr lang="en-US" altLang="es-GT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Rectángulo 21">
            <a:extLst>
              <a:ext uri="{FF2B5EF4-FFF2-40B4-BE49-F238E27FC236}">
                <a16:creationId xmlns:a16="http://schemas.microsoft.com/office/drawing/2014/main" id="{B627C4F3-EAA7-4D33-85B0-FBE28237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36" y="1264477"/>
            <a:ext cx="46470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年進口總量</a:t>
            </a:r>
            <a:endParaRPr lang="es-ES_tradnl" altLang="es-GT" sz="28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7.54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3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億美金</a:t>
            </a:r>
            <a:endParaRPr lang="es-ES_tradnl" altLang="es-GT" sz="36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過去三年平均成長率達</a:t>
            </a:r>
            <a:r>
              <a:rPr lang="en-US" altLang="zh-TW" sz="28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</a:p>
        </p:txBody>
      </p:sp>
      <p:sp>
        <p:nvSpPr>
          <p:cNvPr id="41" name="Rectángulo 21">
            <a:extLst>
              <a:ext uri="{FF2B5EF4-FFF2-40B4-BE49-F238E27FC236}">
                <a16:creationId xmlns:a16="http://schemas.microsoft.com/office/drawing/2014/main" id="{4A523691-4563-4685-AF43-CA5E68AF2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10" y="5355063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治療用途的藥物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Rectángulo 21">
            <a:extLst>
              <a:ext uri="{FF2B5EF4-FFF2-40B4-BE49-F238E27FC236}">
                <a16:creationId xmlns:a16="http://schemas.microsoft.com/office/drawing/2014/main" id="{1CB3F7BC-A6FE-4413-BA5B-4EE47C288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628" y="5362407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Rectángulo 21">
            <a:extLst>
              <a:ext uri="{FF2B5EF4-FFF2-40B4-BE49-F238E27FC236}">
                <a16:creationId xmlns:a16="http://schemas.microsoft.com/office/drawing/2014/main" id="{4FB7F88F-FCAB-412C-9742-E7702C10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212" y="5362407"/>
            <a:ext cx="1589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</a:t>
            </a:r>
            <a:endParaRPr lang="es-ES_tradnl" altLang="es-GT" sz="11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Rectángulo 21">
            <a:extLst>
              <a:ext uri="{FF2B5EF4-FFF2-40B4-BE49-F238E27FC236}">
                <a16:creationId xmlns:a16="http://schemas.microsoft.com/office/drawing/2014/main" id="{93D1E946-9592-4D0E-A5B0-44CFE9F4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713" y="5846037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5.775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45" name="Rectángulo 21">
            <a:extLst>
              <a:ext uri="{FF2B5EF4-FFF2-40B4-BE49-F238E27FC236}">
                <a16:creationId xmlns:a16="http://schemas.microsoft.com/office/drawing/2014/main" id="{B71EAECD-679D-4336-AB4A-E894DEF5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628" y="5846037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4.96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千萬美元</a:t>
            </a:r>
            <a:r>
              <a:rPr lang="es-ES_tradnl" altLang="es-GT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46" name="Rectángulo 21">
            <a:extLst>
              <a:ext uri="{FF2B5EF4-FFF2-40B4-BE49-F238E27FC236}">
                <a16:creationId xmlns:a16="http://schemas.microsoft.com/office/drawing/2014/main" id="{ABEE9495-CC50-496E-A1D9-E44830C1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211" y="5825890"/>
            <a:ext cx="1589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4.52</a:t>
            </a:r>
            <a:r>
              <a:rPr lang="zh-TW" altLang="en-US" sz="1200" b="1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千萬美元</a:t>
            </a:r>
            <a:endParaRPr lang="es-ES_tradnl" altLang="es-GT" sz="1200" b="1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315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1">
            <a:extLst>
              <a:ext uri="{FF2B5EF4-FFF2-40B4-BE49-F238E27FC236}">
                <a16:creationId xmlns:a16="http://schemas.microsoft.com/office/drawing/2014/main" id="{97CBD8B9-5FC8-004C-A8E1-306BAC7F0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66" y="1357777"/>
            <a:ext cx="346988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GT" sz="900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GT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所品質保證的製藥實驗室</a:t>
            </a:r>
            <a:endParaRPr lang="en-US" altLang="zh-TW" b="1" dirty="0">
              <a:solidFill>
                <a:srgbClr val="001F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（具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BPM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企業流程管理認證）</a:t>
            </a:r>
            <a:endParaRPr kumimoji="0" lang="es-ES_tradnl" altLang="es-GT" sz="1600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DE1006B-9245-0D49-A633-84F99A8E7084}"/>
              </a:ext>
            </a:extLst>
          </p:cNvPr>
          <p:cNvGrpSpPr/>
          <p:nvPr/>
        </p:nvGrpSpPr>
        <p:grpSpPr>
          <a:xfrm>
            <a:off x="4592939" y="1632046"/>
            <a:ext cx="1222375" cy="1223963"/>
            <a:chOff x="3985150" y="1849367"/>
            <a:chExt cx="1222375" cy="1223963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0289F3E-BDF5-1C49-9EC3-0BDF8A3544DA}"/>
                </a:ext>
              </a:extLst>
            </p:cNvPr>
            <p:cNvSpPr/>
            <p:nvPr/>
          </p:nvSpPr>
          <p:spPr>
            <a:xfrm>
              <a:off x="3985150" y="1849367"/>
              <a:ext cx="1222375" cy="1223963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2" name="Gráfico 26" descr="Ciudad con relleno sólido">
              <a:extLst>
                <a:ext uri="{FF2B5EF4-FFF2-40B4-BE49-F238E27FC236}">
                  <a16:creationId xmlns:a16="http://schemas.microsoft.com/office/drawing/2014/main" id="{5E835FAB-39C2-E341-8DB8-9E2EA47AD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313" y="1976367"/>
              <a:ext cx="950912" cy="985838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15BCC35-99ED-F742-A2A3-DF26E6DAD439}"/>
              </a:ext>
            </a:extLst>
          </p:cNvPr>
          <p:cNvGrpSpPr/>
          <p:nvPr/>
        </p:nvGrpSpPr>
        <p:grpSpPr>
          <a:xfrm>
            <a:off x="6032845" y="1696502"/>
            <a:ext cx="1222375" cy="1223962"/>
            <a:chOff x="1655200" y="3245306"/>
            <a:chExt cx="1222375" cy="1223962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84C37F3-B0DA-AA46-972C-B4D85420B691}"/>
                </a:ext>
              </a:extLst>
            </p:cNvPr>
            <p:cNvSpPr/>
            <p:nvPr/>
          </p:nvSpPr>
          <p:spPr>
            <a:xfrm>
              <a:off x="1655200" y="3245306"/>
              <a:ext cx="1222375" cy="1223962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4" name="Gráfico 4" descr="Mujer científica con relleno sólido">
              <a:extLst>
                <a:ext uri="{FF2B5EF4-FFF2-40B4-BE49-F238E27FC236}">
                  <a16:creationId xmlns:a16="http://schemas.microsoft.com/office/drawing/2014/main" id="{C310A619-8188-F048-A6B1-03FA96BDB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14" y="3375481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Rectángulo 27">
            <a:extLst>
              <a:ext uri="{FF2B5EF4-FFF2-40B4-BE49-F238E27FC236}">
                <a16:creationId xmlns:a16="http://schemas.microsoft.com/office/drawing/2014/main" id="{5B5D404A-9310-C548-BE58-3B349DE8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498" y="1783261"/>
            <a:ext cx="47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6000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多位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經藥劑與化學專業協會認證之專業人才</a:t>
            </a:r>
            <a:endParaRPr kumimoji="0" lang="en-US" altLang="es-GT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7DFDE92-123B-F241-BF89-1C0D6E06534B}"/>
              </a:ext>
            </a:extLst>
          </p:cNvPr>
          <p:cNvGrpSpPr/>
          <p:nvPr/>
        </p:nvGrpSpPr>
        <p:grpSpPr>
          <a:xfrm>
            <a:off x="3989557" y="3020273"/>
            <a:ext cx="1222375" cy="1222375"/>
            <a:chOff x="5517683" y="4655403"/>
            <a:chExt cx="1222375" cy="1222375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01FFA59-4916-1F4A-9FFE-4E920C1169B4}"/>
                </a:ext>
              </a:extLst>
            </p:cNvPr>
            <p:cNvSpPr/>
            <p:nvPr/>
          </p:nvSpPr>
          <p:spPr>
            <a:xfrm>
              <a:off x="5517683" y="4655403"/>
              <a:ext cx="1222375" cy="1222375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" name="Gráfico 8" descr="Cadena de bloques con relleno sólido">
              <a:extLst>
                <a:ext uri="{FF2B5EF4-FFF2-40B4-BE49-F238E27FC236}">
                  <a16:creationId xmlns:a16="http://schemas.microsoft.com/office/drawing/2014/main" id="{FB5477EF-AB16-DE4B-85B6-8464E313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96691" y="4718624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Rectángulo 27">
            <a:extLst>
              <a:ext uri="{FF2B5EF4-FFF2-40B4-BE49-F238E27FC236}">
                <a16:creationId xmlns:a16="http://schemas.microsoft.com/office/drawing/2014/main" id="{203DF98E-8E72-FE4B-92C1-38B05941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347" y="3387170"/>
            <a:ext cx="31592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包裝、原料物</a:t>
            </a:r>
            <a:endParaRPr lang="en-US" altLang="zh-TW" b="1" dirty="0">
              <a:solidFill>
                <a:srgbClr val="001F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及物流服務的企業集群</a:t>
            </a:r>
            <a:endParaRPr kumimoji="0" lang="en-US" altLang="es-GT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Rectángulo 27">
            <a:extLst>
              <a:ext uri="{FF2B5EF4-FFF2-40B4-BE49-F238E27FC236}">
                <a16:creationId xmlns:a16="http://schemas.microsoft.com/office/drawing/2014/main" id="{3D38DCDF-0915-864B-9520-411BD422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83" y="4899125"/>
            <a:ext cx="3883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獎勵企業於自由貿易區與特別經濟區進行藥物生產與藥物中間生產</a:t>
            </a:r>
            <a:endParaRPr kumimoji="0" lang="en-US" altLang="es-GT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Gráfico 13" descr="Medicina con relleno sólido">
            <a:extLst>
              <a:ext uri="{FF2B5EF4-FFF2-40B4-BE49-F238E27FC236}">
                <a16:creationId xmlns:a16="http://schemas.microsoft.com/office/drawing/2014/main" id="{7416F3A9-CAB4-F346-A494-E91481BFE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557" y="3054958"/>
            <a:ext cx="1016071" cy="1016071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092F96AE-26A4-B448-962E-7184C8EEA83C}"/>
              </a:ext>
            </a:extLst>
          </p:cNvPr>
          <p:cNvGrpSpPr/>
          <p:nvPr/>
        </p:nvGrpSpPr>
        <p:grpSpPr>
          <a:xfrm>
            <a:off x="4541543" y="4495773"/>
            <a:ext cx="1222375" cy="1223962"/>
            <a:chOff x="4020825" y="4884229"/>
            <a:chExt cx="1222375" cy="1223962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AEC401FB-1A0C-B94A-A942-1AA0E2D2DB0A}"/>
                </a:ext>
              </a:extLst>
            </p:cNvPr>
            <p:cNvSpPr/>
            <p:nvPr/>
          </p:nvSpPr>
          <p:spPr>
            <a:xfrm>
              <a:off x="4020825" y="4884229"/>
              <a:ext cx="1222375" cy="1223962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7" name="Gráfico 16" descr="Centro educativo con relleno sólido">
              <a:extLst>
                <a:ext uri="{FF2B5EF4-FFF2-40B4-BE49-F238E27FC236}">
                  <a16:creationId xmlns:a16="http://schemas.microsoft.com/office/drawing/2014/main" id="{84C22D56-1EDA-B441-9D24-F260A1E2A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4812" y="4994842"/>
              <a:ext cx="914400" cy="914400"/>
            </a:xfrm>
            <a:prstGeom prst="rect">
              <a:avLst/>
            </a:prstGeom>
          </p:spPr>
        </p:pic>
      </p:grpSp>
      <p:sp>
        <p:nvSpPr>
          <p:cNvPr id="51" name="Rectángulo 27">
            <a:extLst>
              <a:ext uri="{FF2B5EF4-FFF2-40B4-BE49-F238E27FC236}">
                <a16:creationId xmlns:a16="http://schemas.microsoft.com/office/drawing/2014/main" id="{F765133B-AC86-994A-B741-BF795BBC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805" y="3302273"/>
            <a:ext cx="3883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提供分析與研究服務的</a:t>
            </a:r>
            <a:endParaRPr lang="en-US" altLang="zh-TW" b="1" dirty="0">
              <a:solidFill>
                <a:srgbClr val="001F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實驗室網路</a:t>
            </a:r>
            <a:endParaRPr kumimoji="0" lang="en-US" altLang="es-GT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BB9D205-FF6B-DF41-9215-3B64A12DCF22}"/>
              </a:ext>
            </a:extLst>
          </p:cNvPr>
          <p:cNvGrpSpPr/>
          <p:nvPr/>
        </p:nvGrpSpPr>
        <p:grpSpPr>
          <a:xfrm>
            <a:off x="6643022" y="3021097"/>
            <a:ext cx="1222375" cy="1223962"/>
            <a:chOff x="3393350" y="2092266"/>
            <a:chExt cx="1222375" cy="1223962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D644D57F-2A6B-CF41-A493-EAD87AAB03F6}"/>
                </a:ext>
              </a:extLst>
            </p:cNvPr>
            <p:cNvSpPr/>
            <p:nvPr/>
          </p:nvSpPr>
          <p:spPr>
            <a:xfrm>
              <a:off x="3393350" y="2092266"/>
              <a:ext cx="1222375" cy="1223962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6" name="Gráfico 65" descr="Red social con relleno sólido">
              <a:extLst>
                <a:ext uri="{FF2B5EF4-FFF2-40B4-BE49-F238E27FC236}">
                  <a16:creationId xmlns:a16="http://schemas.microsoft.com/office/drawing/2014/main" id="{D7F3C88F-09C6-2641-8A02-A5D55D0B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70155" y="2235072"/>
              <a:ext cx="914400" cy="914400"/>
            </a:xfrm>
            <a:prstGeom prst="rect">
              <a:avLst/>
            </a:prstGeom>
          </p:spPr>
        </p:pic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286C51D5-187B-3D44-BE7A-9CE3213B2BCF}"/>
              </a:ext>
            </a:extLst>
          </p:cNvPr>
          <p:cNvGrpSpPr/>
          <p:nvPr/>
        </p:nvGrpSpPr>
        <p:grpSpPr>
          <a:xfrm>
            <a:off x="6071430" y="4495773"/>
            <a:ext cx="1222375" cy="1223962"/>
            <a:chOff x="6134585" y="4836398"/>
            <a:chExt cx="1222375" cy="1223962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5E6CD317-92F0-554D-A168-B6169B35EC7E}"/>
                </a:ext>
              </a:extLst>
            </p:cNvPr>
            <p:cNvSpPr/>
            <p:nvPr/>
          </p:nvSpPr>
          <p:spPr>
            <a:xfrm>
              <a:off x="6134585" y="4836398"/>
              <a:ext cx="1222375" cy="1223962"/>
            </a:xfrm>
            <a:prstGeom prst="ellipse">
              <a:avLst/>
            </a:prstGeom>
            <a:solidFill>
              <a:srgbClr val="278AC0"/>
            </a:solidFill>
            <a:ln>
              <a:solidFill>
                <a:srgbClr val="278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8" name="Gráfico 67" descr="Probetas con relleno sólido">
              <a:extLst>
                <a:ext uri="{FF2B5EF4-FFF2-40B4-BE49-F238E27FC236}">
                  <a16:creationId xmlns:a16="http://schemas.microsoft.com/office/drawing/2014/main" id="{C8FA0D06-B37C-4748-BCBD-B0BC08EF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67355" y="5092167"/>
              <a:ext cx="738496" cy="738496"/>
            </a:xfrm>
            <a:prstGeom prst="rect">
              <a:avLst/>
            </a:prstGeom>
          </p:spPr>
        </p:pic>
      </p:grpSp>
      <p:sp>
        <p:nvSpPr>
          <p:cNvPr id="71" name="Rectángulo 27">
            <a:extLst>
              <a:ext uri="{FF2B5EF4-FFF2-40B4-BE49-F238E27FC236}">
                <a16:creationId xmlns:a16="http://schemas.microsoft.com/office/drawing/2014/main" id="{43D81A30-7497-F04D-A584-15FFE8E8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200" y="4806381"/>
            <a:ext cx="4492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健康及生命科學領域</a:t>
            </a:r>
            <a:endParaRPr lang="en-US" altLang="zh-TW" b="1" dirty="0">
              <a:solidFill>
                <a:srgbClr val="001F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001F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專業技術的人才培育</a:t>
            </a:r>
            <a:endParaRPr kumimoji="0" lang="en-US" altLang="es-GT" b="1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4F35E50-0ABB-1445-BFD7-17E95AAEDEC2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8066145-5152-7243-A273-BFECA44C1A67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35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4F7807FA-9783-9E45-8F17-70493A6A9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5DA04F1C-6DD8-D041-A130-A9DC5ED25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874790A-F2A7-C349-94EE-CFF7EEB6755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475" y="2174217"/>
            <a:ext cx="1430100" cy="681792"/>
          </a:xfrm>
          <a:prstGeom prst="rect">
            <a:avLst/>
          </a:prstGeom>
        </p:spPr>
      </p:pic>
      <p:sp>
        <p:nvSpPr>
          <p:cNvPr id="41" name="Título 1">
            <a:extLst>
              <a:ext uri="{FF2B5EF4-FFF2-40B4-BE49-F238E27FC236}">
                <a16:creationId xmlns:a16="http://schemas.microsoft.com/office/drawing/2014/main" id="{5AB8D3E8-D8BB-4A3C-A228-F6A01828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0" y="152259"/>
            <a:ext cx="865632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5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2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瓜地馬拉擁有孕育製藥與生命科學發展的堅實產業系統</a:t>
            </a:r>
            <a:endParaRPr lang="en-US" altLang="es-GT" sz="2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491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áfico 43" descr="Fábrica con relleno sólido">
            <a:extLst>
              <a:ext uri="{FF2B5EF4-FFF2-40B4-BE49-F238E27FC236}">
                <a16:creationId xmlns:a16="http://schemas.microsoft.com/office/drawing/2014/main" id="{AC5446AD-7D3C-2042-BF9A-516D9F18C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9376" y="2576143"/>
            <a:ext cx="1415551" cy="1415551"/>
          </a:xfrm>
          <a:prstGeom prst="rect">
            <a:avLst/>
          </a:prstGeom>
        </p:spPr>
      </p:pic>
      <p:pic>
        <p:nvPicPr>
          <p:cNvPr id="45" name="Gráfico 44" descr="Vaso de precipitado con relleno sólido">
            <a:extLst>
              <a:ext uri="{FF2B5EF4-FFF2-40B4-BE49-F238E27FC236}">
                <a16:creationId xmlns:a16="http://schemas.microsoft.com/office/drawing/2014/main" id="{621271B6-5868-564C-BCC5-0BBF3C98D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5619" y="2428439"/>
            <a:ext cx="1130494" cy="1130494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74D1CBDB-DD31-9440-96EF-E5C36752416A}"/>
              </a:ext>
            </a:extLst>
          </p:cNvPr>
          <p:cNvGrpSpPr/>
          <p:nvPr/>
        </p:nvGrpSpPr>
        <p:grpSpPr>
          <a:xfrm>
            <a:off x="7484510" y="3005305"/>
            <a:ext cx="1340118" cy="1029589"/>
            <a:chOff x="6102402" y="3485907"/>
            <a:chExt cx="1567444" cy="1275868"/>
          </a:xfrm>
        </p:grpSpPr>
        <p:pic>
          <p:nvPicPr>
            <p:cNvPr id="47" name="Gráfico 46" descr="Aguja con relleno sólido">
              <a:extLst>
                <a:ext uri="{FF2B5EF4-FFF2-40B4-BE49-F238E27FC236}">
                  <a16:creationId xmlns:a16="http://schemas.microsoft.com/office/drawing/2014/main" id="{48D7DC80-DF04-564E-BD0D-57AF2804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7744" y="3577401"/>
              <a:ext cx="582102" cy="582102"/>
            </a:xfrm>
            <a:prstGeom prst="rect">
              <a:avLst/>
            </a:prstGeom>
          </p:spPr>
        </p:pic>
        <p:pic>
          <p:nvPicPr>
            <p:cNvPr id="48" name="Gráfico 47" descr="Medicina con relleno sólido">
              <a:extLst>
                <a:ext uri="{FF2B5EF4-FFF2-40B4-BE49-F238E27FC236}">
                  <a16:creationId xmlns:a16="http://schemas.microsoft.com/office/drawing/2014/main" id="{FFB243CF-0AE0-BC47-9CB1-59E97F60F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82973" y="4143089"/>
              <a:ext cx="618686" cy="618686"/>
            </a:xfrm>
            <a:prstGeom prst="rect">
              <a:avLst/>
            </a:prstGeom>
          </p:spPr>
        </p:pic>
        <p:pic>
          <p:nvPicPr>
            <p:cNvPr id="49" name="Gráfico 48" descr="Cuentagotas con relleno sólido">
              <a:extLst>
                <a:ext uri="{FF2B5EF4-FFF2-40B4-BE49-F238E27FC236}">
                  <a16:creationId xmlns:a16="http://schemas.microsoft.com/office/drawing/2014/main" id="{B4BA1B93-353B-B44B-A641-1B25C448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91689" y="4250039"/>
              <a:ext cx="491566" cy="491566"/>
            </a:xfrm>
            <a:prstGeom prst="rect">
              <a:avLst/>
            </a:prstGeom>
          </p:spPr>
        </p:pic>
        <p:pic>
          <p:nvPicPr>
            <p:cNvPr id="50" name="Gráfico 49" descr="Intravenoso con relleno sólido">
              <a:extLst>
                <a:ext uri="{FF2B5EF4-FFF2-40B4-BE49-F238E27FC236}">
                  <a16:creationId xmlns:a16="http://schemas.microsoft.com/office/drawing/2014/main" id="{25A367CD-B0CF-C14A-9D77-E4A897B9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02402" y="3624110"/>
              <a:ext cx="595104" cy="595104"/>
            </a:xfrm>
            <a:prstGeom prst="rect">
              <a:avLst/>
            </a:prstGeom>
          </p:spPr>
        </p:pic>
        <p:pic>
          <p:nvPicPr>
            <p:cNvPr id="51" name="Gráfico 50" descr="Germen con relleno sólido">
              <a:extLst>
                <a:ext uri="{FF2B5EF4-FFF2-40B4-BE49-F238E27FC236}">
                  <a16:creationId xmlns:a16="http://schemas.microsoft.com/office/drawing/2014/main" id="{41D569AE-63D6-5047-BF6E-E9CE10FC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50118" y="3485907"/>
              <a:ext cx="588726" cy="588726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47FA5CE-5B9F-7C49-8F72-8A408B08F7B9}"/>
              </a:ext>
            </a:extLst>
          </p:cNvPr>
          <p:cNvGrpSpPr/>
          <p:nvPr/>
        </p:nvGrpSpPr>
        <p:grpSpPr>
          <a:xfrm>
            <a:off x="6641360" y="3876961"/>
            <a:ext cx="528958" cy="560147"/>
            <a:chOff x="6869646" y="1706288"/>
            <a:chExt cx="914400" cy="914400"/>
          </a:xfrm>
        </p:grpSpPr>
        <p:pic>
          <p:nvPicPr>
            <p:cNvPr id="53" name="Gráfico 52" descr="Caja de embalaje abierta con relleno sólido">
              <a:extLst>
                <a:ext uri="{FF2B5EF4-FFF2-40B4-BE49-F238E27FC236}">
                  <a16:creationId xmlns:a16="http://schemas.microsoft.com/office/drawing/2014/main" id="{3D4D3165-0363-444E-AD73-A1CC185B3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954470" y="1881150"/>
              <a:ext cx="336306" cy="336306"/>
            </a:xfrm>
            <a:prstGeom prst="rect">
              <a:avLst/>
            </a:prstGeom>
          </p:spPr>
        </p:pic>
        <p:pic>
          <p:nvPicPr>
            <p:cNvPr id="54" name="Gráfico 53" descr="Botella de agua con relleno sólido">
              <a:extLst>
                <a:ext uri="{FF2B5EF4-FFF2-40B4-BE49-F238E27FC236}">
                  <a16:creationId xmlns:a16="http://schemas.microsoft.com/office/drawing/2014/main" id="{6A0963F9-E5CA-2A48-B6F8-6FA3557F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89738" y="2190160"/>
              <a:ext cx="384880" cy="384880"/>
            </a:xfrm>
            <a:prstGeom prst="rect">
              <a:avLst/>
            </a:prstGeom>
          </p:spPr>
        </p:pic>
        <p:pic>
          <p:nvPicPr>
            <p:cNvPr id="55" name="Gráfico 54" descr="Probetas con relleno sólido">
              <a:extLst>
                <a:ext uri="{FF2B5EF4-FFF2-40B4-BE49-F238E27FC236}">
                  <a16:creationId xmlns:a16="http://schemas.microsoft.com/office/drawing/2014/main" id="{75391322-5759-A04C-AC92-4EE95D5D0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43213" y="1911243"/>
              <a:ext cx="336306" cy="336306"/>
            </a:xfrm>
            <a:prstGeom prst="rect">
              <a:avLst/>
            </a:prstGeom>
          </p:spPr>
        </p:pic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93486340-B378-8344-B631-593243935301}"/>
                </a:ext>
              </a:extLst>
            </p:cNvPr>
            <p:cNvSpPr/>
            <p:nvPr/>
          </p:nvSpPr>
          <p:spPr>
            <a:xfrm>
              <a:off x="6869646" y="1706288"/>
              <a:ext cx="914400" cy="914400"/>
            </a:xfrm>
            <a:prstGeom prst="ellipse">
              <a:avLst/>
            </a:prstGeom>
            <a:noFill/>
            <a:ln>
              <a:solidFill>
                <a:srgbClr val="338B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7" name="Gráfico 56" descr="Alta tensión con relleno sólido">
            <a:extLst>
              <a:ext uri="{FF2B5EF4-FFF2-40B4-BE49-F238E27FC236}">
                <a16:creationId xmlns:a16="http://schemas.microsoft.com/office/drawing/2014/main" id="{BA38164F-9EB9-3E42-8F2C-2AE00880E8B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92744" y="2339105"/>
            <a:ext cx="331082" cy="331082"/>
          </a:xfrm>
          <a:prstGeom prst="rect">
            <a:avLst/>
          </a:prstGeom>
        </p:spPr>
      </p:pic>
      <p:pic>
        <p:nvPicPr>
          <p:cNvPr id="58" name="Gráfico 57" descr="Grupo de personas con relleno sólido">
            <a:extLst>
              <a:ext uri="{FF2B5EF4-FFF2-40B4-BE49-F238E27FC236}">
                <a16:creationId xmlns:a16="http://schemas.microsoft.com/office/drawing/2014/main" id="{91E0547A-D238-1246-8549-04A6D34477C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96195" y="2476101"/>
            <a:ext cx="528958" cy="528958"/>
          </a:xfrm>
          <a:prstGeom prst="rect">
            <a:avLst/>
          </a:prstGeom>
        </p:spPr>
      </p:pic>
      <p:sp>
        <p:nvSpPr>
          <p:cNvPr id="59" name="Flecha derecha 58">
            <a:extLst>
              <a:ext uri="{FF2B5EF4-FFF2-40B4-BE49-F238E27FC236}">
                <a16:creationId xmlns:a16="http://schemas.microsoft.com/office/drawing/2014/main" id="{AC33C647-2125-8E43-B3C0-3B91922B20E9}"/>
              </a:ext>
            </a:extLst>
          </p:cNvPr>
          <p:cNvSpPr/>
          <p:nvPr/>
        </p:nvSpPr>
        <p:spPr>
          <a:xfrm>
            <a:off x="5319975" y="3429781"/>
            <a:ext cx="768562" cy="19604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58C2737-6FFA-A840-9885-165AD26B4240}"/>
              </a:ext>
            </a:extLst>
          </p:cNvPr>
          <p:cNvGrpSpPr/>
          <p:nvPr/>
        </p:nvGrpSpPr>
        <p:grpSpPr>
          <a:xfrm>
            <a:off x="9793388" y="2629620"/>
            <a:ext cx="1953576" cy="1494737"/>
            <a:chOff x="9899691" y="4769120"/>
            <a:chExt cx="1775717" cy="1604231"/>
          </a:xfrm>
        </p:grpSpPr>
        <p:pic>
          <p:nvPicPr>
            <p:cNvPr id="61" name="Gráfico 60" descr="Transporte con relleno sólido">
              <a:extLst>
                <a:ext uri="{FF2B5EF4-FFF2-40B4-BE49-F238E27FC236}">
                  <a16:creationId xmlns:a16="http://schemas.microsoft.com/office/drawing/2014/main" id="{ABDD7CEC-D03B-5A45-9B75-C42CA88FB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966110" y="4769120"/>
              <a:ext cx="582102" cy="582102"/>
            </a:xfrm>
            <a:prstGeom prst="rect">
              <a:avLst/>
            </a:prstGeom>
          </p:spPr>
        </p:pic>
        <p:pic>
          <p:nvPicPr>
            <p:cNvPr id="62" name="Gráfico 61" descr="Camión con relleno sólido">
              <a:extLst>
                <a:ext uri="{FF2B5EF4-FFF2-40B4-BE49-F238E27FC236}">
                  <a16:creationId xmlns:a16="http://schemas.microsoft.com/office/drawing/2014/main" id="{EF2FCDF1-BD16-D64E-9E37-06429FAB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966110" y="5261892"/>
              <a:ext cx="618687" cy="618687"/>
            </a:xfrm>
            <a:prstGeom prst="rect">
              <a:avLst/>
            </a:prstGeom>
          </p:spPr>
        </p:pic>
        <p:pic>
          <p:nvPicPr>
            <p:cNvPr id="63" name="Gráfico 62" descr="Despegar con relleno sólido">
              <a:extLst>
                <a:ext uri="{FF2B5EF4-FFF2-40B4-BE49-F238E27FC236}">
                  <a16:creationId xmlns:a16="http://schemas.microsoft.com/office/drawing/2014/main" id="{DF97E2AA-1E5B-2040-83B4-CC632B8B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899691" y="5724830"/>
              <a:ext cx="648521" cy="648521"/>
            </a:xfrm>
            <a:prstGeom prst="rect">
              <a:avLst/>
            </a:prstGeom>
          </p:spPr>
        </p:pic>
        <p:pic>
          <p:nvPicPr>
            <p:cNvPr id="64" name="Gráfico 63" descr="Globo terráqueo: América con relleno sólido">
              <a:extLst>
                <a:ext uri="{FF2B5EF4-FFF2-40B4-BE49-F238E27FC236}">
                  <a16:creationId xmlns:a16="http://schemas.microsoft.com/office/drawing/2014/main" id="{6F3A02D2-A8FE-CE44-A801-8F8B3B4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584797" y="5128747"/>
              <a:ext cx="914400" cy="914400"/>
            </a:xfrm>
            <a:prstGeom prst="rect">
              <a:avLst/>
            </a:prstGeom>
          </p:spPr>
        </p:pic>
        <p:pic>
          <p:nvPicPr>
            <p:cNvPr id="65" name="Gráfico 64" descr="Flecha: curva ligera con relleno sólido">
              <a:extLst>
                <a:ext uri="{FF2B5EF4-FFF2-40B4-BE49-F238E27FC236}">
                  <a16:creationId xmlns:a16="http://schemas.microsoft.com/office/drawing/2014/main" id="{0F45B03E-0CBB-F942-B562-8D118779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 rot="19580189">
              <a:off x="11026887" y="5157996"/>
              <a:ext cx="648521" cy="648521"/>
            </a:xfrm>
            <a:prstGeom prst="rect">
              <a:avLst/>
            </a:prstGeom>
          </p:spPr>
        </p:pic>
      </p:grp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BC91BFFD-7B8A-0D44-AEB5-76B6A973EA42}"/>
              </a:ext>
            </a:extLst>
          </p:cNvPr>
          <p:cNvCxnSpPr>
            <a:cxnSpLocks/>
          </p:cNvCxnSpPr>
          <p:nvPr/>
        </p:nvCxnSpPr>
        <p:spPr>
          <a:xfrm>
            <a:off x="7448971" y="3708421"/>
            <a:ext cx="244717" cy="0"/>
          </a:xfrm>
          <a:prstGeom prst="straightConnector1">
            <a:avLst/>
          </a:prstGeom>
          <a:ln w="38100">
            <a:solidFill>
              <a:srgbClr val="18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Diagrama 66">
            <a:extLst>
              <a:ext uri="{FF2B5EF4-FFF2-40B4-BE49-F238E27FC236}">
                <a16:creationId xmlns:a16="http://schemas.microsoft.com/office/drawing/2014/main" id="{81D51D54-22D6-A14C-A17E-D6BFD657E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42043"/>
              </p:ext>
            </p:extLst>
          </p:nvPr>
        </p:nvGraphicFramePr>
        <p:xfrm>
          <a:off x="0" y="1568498"/>
          <a:ext cx="12175419" cy="63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68" name="Flecha derecha 67">
            <a:extLst>
              <a:ext uri="{FF2B5EF4-FFF2-40B4-BE49-F238E27FC236}">
                <a16:creationId xmlns:a16="http://schemas.microsoft.com/office/drawing/2014/main" id="{D0D5F6A1-D111-9143-A261-288669F616BD}"/>
              </a:ext>
            </a:extLst>
          </p:cNvPr>
          <p:cNvSpPr/>
          <p:nvPr/>
        </p:nvSpPr>
        <p:spPr>
          <a:xfrm>
            <a:off x="8700510" y="3320619"/>
            <a:ext cx="814796" cy="22281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Rectángulo 21">
            <a:extLst>
              <a:ext uri="{FF2B5EF4-FFF2-40B4-BE49-F238E27FC236}">
                <a16:creationId xmlns:a16="http://schemas.microsoft.com/office/drawing/2014/main" id="{C0FDA575-097C-1F4D-9F69-C2E8B0F11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37" y="4487729"/>
            <a:ext cx="30414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TW" altLang="en-US" sz="1400" b="1" u="sng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醫療研究</a:t>
            </a:r>
            <a:endParaRPr lang="es-ES_tradnl" altLang="es-GT" sz="1400" b="1" u="sng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法律規範</a:t>
            </a: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人口多樣性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研究人才及工作人員完備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Flecha derecha 69">
            <a:extLst>
              <a:ext uri="{FF2B5EF4-FFF2-40B4-BE49-F238E27FC236}">
                <a16:creationId xmlns:a16="http://schemas.microsoft.com/office/drawing/2014/main" id="{2BDCDBB3-173D-0E4E-A360-FC7D4DD8AF78}"/>
              </a:ext>
            </a:extLst>
          </p:cNvPr>
          <p:cNvSpPr/>
          <p:nvPr/>
        </p:nvSpPr>
        <p:spPr>
          <a:xfrm>
            <a:off x="2666602" y="3410359"/>
            <a:ext cx="1130494" cy="23488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" name="Gráfico 70" descr="Mitocondria con relleno sólido">
            <a:extLst>
              <a:ext uri="{FF2B5EF4-FFF2-40B4-BE49-F238E27FC236}">
                <a16:creationId xmlns:a16="http://schemas.microsoft.com/office/drawing/2014/main" id="{D7846AAE-9BDF-2E43-B41F-257DBEA9EF43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34997" y="3429781"/>
            <a:ext cx="541943" cy="541943"/>
          </a:xfrm>
          <a:prstGeom prst="rect">
            <a:avLst/>
          </a:prstGeom>
        </p:spPr>
      </p:pic>
      <p:pic>
        <p:nvPicPr>
          <p:cNvPr id="72" name="Gráfico 71" descr="Cápsula de Petri con relleno sólido">
            <a:extLst>
              <a:ext uri="{FF2B5EF4-FFF2-40B4-BE49-F238E27FC236}">
                <a16:creationId xmlns:a16="http://schemas.microsoft.com/office/drawing/2014/main" id="{02AE5EF1-8DE0-8840-8640-90F7A3CDCA4F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68948" y="3873492"/>
            <a:ext cx="560734" cy="560734"/>
          </a:xfrm>
          <a:prstGeom prst="rect">
            <a:avLst/>
          </a:prstGeom>
        </p:spPr>
      </p:pic>
      <p:pic>
        <p:nvPicPr>
          <p:cNvPr id="74" name="Gráfico 73" descr="Átomo con relleno sólido">
            <a:extLst>
              <a:ext uri="{FF2B5EF4-FFF2-40B4-BE49-F238E27FC236}">
                <a16:creationId xmlns:a16="http://schemas.microsoft.com/office/drawing/2014/main" id="{BCF3BB26-DFC7-A049-B65D-A734CDB25BF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300790" y="3394534"/>
            <a:ext cx="1017399" cy="1017399"/>
          </a:xfrm>
          <a:prstGeom prst="rect">
            <a:avLst/>
          </a:prstGeom>
        </p:spPr>
      </p:pic>
      <p:pic>
        <p:nvPicPr>
          <p:cNvPr id="76" name="Gráfico 75" descr="Cápsula de Petri con relleno sólido">
            <a:extLst>
              <a:ext uri="{FF2B5EF4-FFF2-40B4-BE49-F238E27FC236}">
                <a16:creationId xmlns:a16="http://schemas.microsoft.com/office/drawing/2014/main" id="{DF03474D-CA4E-F647-B611-F17C2F4AC94A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flipV="1">
            <a:off x="1835305" y="3538487"/>
            <a:ext cx="548600" cy="548600"/>
          </a:xfrm>
          <a:prstGeom prst="rect">
            <a:avLst/>
          </a:prstGeom>
        </p:spPr>
      </p:pic>
      <p:pic>
        <p:nvPicPr>
          <p:cNvPr id="78" name="Gráfico 77" descr="Mujer científica con relleno sólido">
            <a:extLst>
              <a:ext uri="{FF2B5EF4-FFF2-40B4-BE49-F238E27FC236}">
                <a16:creationId xmlns:a16="http://schemas.microsoft.com/office/drawing/2014/main" id="{D3946147-EE33-654E-A234-113592E98F7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46853" y="3025066"/>
            <a:ext cx="914400" cy="914400"/>
          </a:xfrm>
          <a:prstGeom prst="rect">
            <a:avLst/>
          </a:prstGeom>
        </p:spPr>
      </p:pic>
      <p:pic>
        <p:nvPicPr>
          <p:cNvPr id="80" name="Gráfico 79" descr="Microscopio con relleno sólido">
            <a:extLst>
              <a:ext uri="{FF2B5EF4-FFF2-40B4-BE49-F238E27FC236}">
                <a16:creationId xmlns:a16="http://schemas.microsoft.com/office/drawing/2014/main" id="{FF07637F-38C1-E94C-9FCE-30715B510CF8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620139" y="2717297"/>
            <a:ext cx="685170" cy="685170"/>
          </a:xfrm>
          <a:prstGeom prst="rect">
            <a:avLst/>
          </a:prstGeom>
        </p:spPr>
      </p:pic>
      <p:pic>
        <p:nvPicPr>
          <p:cNvPr id="81" name="Gráfico 80" descr="ADN con relleno sólido">
            <a:extLst>
              <a:ext uri="{FF2B5EF4-FFF2-40B4-BE49-F238E27FC236}">
                <a16:creationId xmlns:a16="http://schemas.microsoft.com/office/drawing/2014/main" id="{13F7C783-C3DC-6949-AC61-F19A8C3E0110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14830" y="2754445"/>
            <a:ext cx="582069" cy="582069"/>
          </a:xfrm>
          <a:prstGeom prst="rect">
            <a:avLst/>
          </a:prstGeom>
        </p:spPr>
      </p:pic>
      <p:sp>
        <p:nvSpPr>
          <p:cNvPr id="82" name="Rectángulo 21">
            <a:extLst>
              <a:ext uri="{FF2B5EF4-FFF2-40B4-BE49-F238E27FC236}">
                <a16:creationId xmlns:a16="http://schemas.microsoft.com/office/drawing/2014/main" id="{329366CE-6FBF-C443-850B-235DC1B5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166" y="4487729"/>
            <a:ext cx="2467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TW" altLang="en-US" sz="1400" b="1" u="sng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</a:t>
            </a:r>
            <a:r>
              <a:rPr lang="es-ES_tradnl" altLang="es-GT" sz="1400" b="1" u="sng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在地供應商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原料藥之進口，無須課關稅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完整物流通路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Rectángulo 21">
            <a:extLst>
              <a:ext uri="{FF2B5EF4-FFF2-40B4-BE49-F238E27FC236}">
                <a16:creationId xmlns:a16="http://schemas.microsoft.com/office/drawing/2014/main" id="{44DBACBC-A5A2-1D4C-98B2-EA8ED0169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02" y="4490915"/>
            <a:ext cx="31803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TW" altLang="en-US" sz="1400" b="1" u="sng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生產及間接生產</a:t>
            </a:r>
            <a:endParaRPr lang="es-ES_tradnl" altLang="es-GT" sz="1400" b="1" u="sng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具競爭力的電費價格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indent="-936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具備代工合約製造之生產能力</a:t>
            </a:r>
            <a:endParaRPr lang="en-US" altLang="zh-TW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indent="-936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勞力充沛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Rectángulo 21">
            <a:extLst>
              <a:ext uri="{FF2B5EF4-FFF2-40B4-BE49-F238E27FC236}">
                <a16:creationId xmlns:a16="http://schemas.microsoft.com/office/drawing/2014/main" id="{E6D2F428-DD85-F044-885D-29C1FDD5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266" y="4498090"/>
            <a:ext cx="297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TW" altLang="en-US" sz="1400" b="1" u="sng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93663" lvl="0" indent="-936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透過自由貿易協定取得之市場准入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具競爭力的物流費用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marR="0" lvl="0" indent="-936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_tradnl" altLang="es-GT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0022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鄰近加拿大及美國市場</a:t>
            </a:r>
            <a:endParaRPr lang="es-ES_tradnl" altLang="es-GT" sz="1400" dirty="0">
              <a:solidFill>
                <a:srgbClr val="0022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2EF5C38-ED65-5443-8A99-543FC826BF3E}"/>
              </a:ext>
            </a:extLst>
          </p:cNvPr>
          <p:cNvGrpSpPr/>
          <p:nvPr/>
        </p:nvGrpSpPr>
        <p:grpSpPr>
          <a:xfrm>
            <a:off x="0" y="-2472"/>
            <a:ext cx="12066319" cy="1038895"/>
            <a:chOff x="0" y="-24581"/>
            <a:chExt cx="12066319" cy="1206176"/>
          </a:xfrm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77B157EC-2021-A64F-A857-6944743D9F1F}"/>
                </a:ext>
              </a:extLst>
            </p:cNvPr>
            <p:cNvSpPr/>
            <p:nvPr/>
          </p:nvSpPr>
          <p:spPr>
            <a:xfrm>
              <a:off x="0" y="-24581"/>
              <a:ext cx="8858992" cy="1199407"/>
            </a:xfrm>
            <a:prstGeom prst="rect">
              <a:avLst/>
            </a:prstGeom>
            <a:gradFill flip="none" rotWithShape="1">
              <a:gsLst>
                <a:gs pos="0">
                  <a:srgbClr val="184061">
                    <a:shade val="30000"/>
                    <a:satMod val="115000"/>
                  </a:srgbClr>
                </a:gs>
                <a:gs pos="50000">
                  <a:srgbClr val="184061">
                    <a:shade val="67500"/>
                    <a:satMod val="115000"/>
                  </a:srgbClr>
                </a:gs>
                <a:gs pos="100000">
                  <a:srgbClr val="184061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5" name="Picture 50" descr="Logo, company name&#10;&#10;Description automatically generated">
              <a:extLst>
                <a:ext uri="{FF2B5EF4-FFF2-40B4-BE49-F238E27FC236}">
                  <a16:creationId xmlns:a16="http://schemas.microsoft.com/office/drawing/2014/main" id="{32DB1F9E-0963-7844-A32E-E8BDC595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680" y="-17813"/>
              <a:ext cx="2276459" cy="119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Marcador de contenido 4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AFEA57EF-D674-6D43-A21A-BD0033FD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922" y="352158"/>
              <a:ext cx="1114397" cy="657758"/>
            </a:xfrm>
            <a:prstGeom prst="rect">
              <a:avLst/>
            </a:prstGeom>
          </p:spPr>
        </p:pic>
      </p:grpSp>
      <p:sp>
        <p:nvSpPr>
          <p:cNvPr id="83" name="Título 1">
            <a:extLst>
              <a:ext uri="{FF2B5EF4-FFF2-40B4-BE49-F238E27FC236}">
                <a16:creationId xmlns:a16="http://schemas.microsoft.com/office/drawing/2014/main" id="{7B99D20E-A94E-4C2E-B609-4F2F02B31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62" y="197546"/>
            <a:ext cx="940851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7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Montserrat"/>
              </a:rPr>
              <a:t>為何投資瓜地馬拉？</a:t>
            </a:r>
            <a:endParaRPr lang="en-US" altLang="es-GT" sz="2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瓜地馬拉擁有製藥與醫療產業各價值鏈的解決方案</a:t>
            </a:r>
            <a:endParaRPr lang="en-US" altLang="es-GT" sz="27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774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2016</Words>
  <Application>Microsoft Office PowerPoint</Application>
  <PresentationFormat>寬螢幕</PresentationFormat>
  <Paragraphs>263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Arial</vt:lpstr>
      <vt:lpstr>Arial Nova Light</vt:lpstr>
      <vt:lpstr>Calibri</vt:lpstr>
      <vt:lpstr>Calibri Light</vt:lpstr>
      <vt:lpstr>Montserrat</vt:lpstr>
      <vt:lpstr>Source Sans Pro Light</vt:lpstr>
      <vt:lpstr>Symbol</vt:lpstr>
      <vt:lpstr>Tema de Office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Wendy Mena</dc:creator>
  <cp:lastModifiedBy>User</cp:lastModifiedBy>
  <cp:revision>153</cp:revision>
  <dcterms:created xsi:type="dcterms:W3CDTF">2021-07-07T18:37:47Z</dcterms:created>
  <dcterms:modified xsi:type="dcterms:W3CDTF">2021-10-15T07:56:21Z</dcterms:modified>
</cp:coreProperties>
</file>